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Masters/slideMaster8.xml" ContentType="application/vnd.openxmlformats-officedocument.presentationml.slideMaster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slideMasters/slideMaster6.xml" ContentType="application/vnd.openxmlformats-officedocument.presentationml.slideMaster+xml"/>
  <Override PartName="/ppt/theme/theme8.xml" ContentType="application/vnd.openxmlformats-officedocument.them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theme/theme10.xml" ContentType="application/vnd.openxmlformats-officedocument.theme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3.xml" ContentType="application/vnd.openxmlformats-officedocument.presentationml.notesSlide+xml"/>
  <Default Extension="wdp" ContentType="image/vnd.ms-photo"/>
  <Override PartName="/ppt/slideMasters/slideMaster9.xml" ContentType="application/vnd.openxmlformats-officedocument.presentationml.slideMaster+xml"/>
  <Override PartName="/ppt/slideLayouts/slideLayout10.xml" ContentType="application/vnd.openxmlformats-officedocument.presentationml.slideLayout+xml"/>
  <Default Extension="gif" ContentType="image/gif"/>
  <Default Extension="tiff" ContentType="image/tif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slideMasters/slideMaster7.xml" ContentType="application/vnd.openxmlformats-officedocument.presentationml.slideMaster+xml"/>
  <Override PartName="/ppt/theme/theme9.xml" ContentType="application/vnd.openxmlformats-officedocument.theme+xml"/>
  <Override PartName="/ppt/notesSlides/notesSlide6.xml" ContentType="application/vnd.openxmlformats-officedocument.presentationml.notesSlide+xml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theme/theme7.xml" ContentType="application/vnd.openxmlformats-officedocument.theme+xml"/>
  <Override PartName="/ppt/theme/theme11.xml" ContentType="application/vnd.openxmlformats-officedocument.them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34"/>
  </p:notesMasterIdLst>
  <p:handoutMasterIdLst>
    <p:handoutMasterId r:id="rId35"/>
  </p:handoutMasterIdLst>
  <p:sldIdLst>
    <p:sldId id="294" r:id="rId10"/>
    <p:sldId id="295" r:id="rId11"/>
    <p:sldId id="338" r:id="rId12"/>
    <p:sldId id="297" r:id="rId13"/>
    <p:sldId id="341" r:id="rId14"/>
    <p:sldId id="299" r:id="rId15"/>
    <p:sldId id="301" r:id="rId16"/>
    <p:sldId id="331" r:id="rId17"/>
    <p:sldId id="304" r:id="rId18"/>
    <p:sldId id="333" r:id="rId19"/>
    <p:sldId id="334" r:id="rId20"/>
    <p:sldId id="307" r:id="rId21"/>
    <p:sldId id="335" r:id="rId22"/>
    <p:sldId id="336" r:id="rId23"/>
    <p:sldId id="310" r:id="rId24"/>
    <p:sldId id="342" r:id="rId25"/>
    <p:sldId id="312" r:id="rId26"/>
    <p:sldId id="344" r:id="rId27"/>
    <p:sldId id="314" r:id="rId28"/>
    <p:sldId id="257" r:id="rId29"/>
    <p:sldId id="343" r:id="rId30"/>
    <p:sldId id="319" r:id="rId31"/>
    <p:sldId id="321" r:id="rId32"/>
    <p:sldId id="292" r:id="rId33"/>
  </p:sldIdLst>
  <p:sldSz cx="9144000" cy="6858000" type="screen4x3"/>
  <p:notesSz cx="6881813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28" userDrawn="1">
          <p15:clr>
            <a:srgbClr val="A4A3A4"/>
          </p15:clr>
        </p15:guide>
        <p15:guide id="2" pos="216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41" name="PK" initials="PK [11]" lastIdx="1" clrIdx="41">
    <p:extLst/>
  </p:cmAuthor>
  <p:cmAuthor id="1" name="Jason Rodriguez" initials="" lastIdx="0" clrIdx="1"/>
  <p:cmAuthor id="42" name="PK" initials="PK [12]" lastIdx="1" clrIdx="42">
    <p:extLst/>
  </p:cmAuthor>
  <p:cmAuthor id="2" name="Michael Hofmann" initials="" lastIdx="2" clrIdx="2"/>
  <p:cmAuthor id="43" name="PK" initials="PK [13]" lastIdx="1" clrIdx="43">
    <p:extLst/>
  </p:cmAuthor>
  <p:cmAuthor id="3" name="Anastasia Greene" initials="" lastIdx="2" clrIdx="3"/>
  <p:cmAuthor id="44" name="YoungSoo Yang" initials="YY" lastIdx="3" clrIdx="44">
    <p:extLst/>
  </p:cmAuthor>
  <p:cmAuthor id="4" name="Rebecca Turner" initials="RT" lastIdx="26" clrIdx="4">
    <p:extLst/>
  </p:cmAuthor>
  <p:cmAuthor id="45" name="Microsoft Office User" initials="MOU" lastIdx="2" clrIdx="45">
    <p:extLst/>
  </p:cmAuthor>
  <p:cmAuthor id="5" name="Paul Karr" initials="PK" lastIdx="16" clrIdx="5"/>
  <p:cmAuthor id="6" name="Anastasia Greene" initials="AG" lastIdx="1" clrIdx="6">
    <p:extLst/>
  </p:cmAuthor>
  <p:cmAuthor id="7" name="Anastasia Greene" initials="AG [2]" lastIdx="1" clrIdx="7">
    <p:extLst/>
  </p:cmAuthor>
  <p:cmAuthor id="8" name="Anastasia Greene" initials="AG [3]" lastIdx="1" clrIdx="8">
    <p:extLst/>
  </p:cmAuthor>
  <p:cmAuthor id="9" name="Anastasia Greene" initials="AG [4]" lastIdx="1" clrIdx="9">
    <p:extLst/>
  </p:cmAuthor>
  <p:cmAuthor id="10" name="Anastasia Greene" initials="AG [5]" lastIdx="1" clrIdx="10">
    <p:extLst/>
  </p:cmAuthor>
  <p:cmAuthor id="11" name="Anastasia Greene" initials="AG [6]" lastIdx="1" clrIdx="11">
    <p:extLst/>
  </p:cmAuthor>
  <p:cmAuthor id="12" name="Anastasia Greene" initials="AG [7]" lastIdx="1" clrIdx="12">
    <p:extLst/>
  </p:cmAuthor>
  <p:cmAuthor id="13" name="Anastasia Greene" initials="AG [8]" lastIdx="1" clrIdx="13">
    <p:extLst/>
  </p:cmAuthor>
  <p:cmAuthor id="14" name="Anastasia Greene" initials="AG [9]" lastIdx="1" clrIdx="14">
    <p:extLst/>
  </p:cmAuthor>
  <p:cmAuthor id="15" name="Anastasia Greene" initials="AG [10]" lastIdx="1" clrIdx="15">
    <p:extLst/>
  </p:cmAuthor>
  <p:cmAuthor id="16" name="Anastasia Greene" initials="AG [11]" lastIdx="1" clrIdx="16">
    <p:extLst/>
  </p:cmAuthor>
  <p:cmAuthor id="17" name="Anastasia Greene" initials="AG [12]" lastIdx="1" clrIdx="17">
    <p:extLst/>
  </p:cmAuthor>
  <p:cmAuthor id="18" name="Anastasia Greene" initials="AG [13]" lastIdx="1" clrIdx="18">
    <p:extLst/>
  </p:cmAuthor>
  <p:cmAuthor id="19" name="Anastasia Greene" initials="AG [14]" lastIdx="1" clrIdx="19">
    <p:extLst/>
  </p:cmAuthor>
  <p:cmAuthor id="20" name="Anastasia Greene" initials="AG [15]" lastIdx="1" clrIdx="20">
    <p:extLst/>
  </p:cmAuthor>
  <p:cmAuthor id="21" name="Anastasia Greene" initials="AG [16]" lastIdx="1" clrIdx="21">
    <p:extLst/>
  </p:cmAuthor>
  <p:cmAuthor id="22" name="Anastasia Greene" initials="AG [17]" lastIdx="1" clrIdx="22">
    <p:extLst/>
  </p:cmAuthor>
  <p:cmAuthor id="23" name="Anastasia Greene" initials="AG [18]" lastIdx="1" clrIdx="23">
    <p:extLst/>
  </p:cmAuthor>
  <p:cmAuthor id="24" name="Anastasia Greene" initials="AG [19]" lastIdx="1" clrIdx="24">
    <p:extLst/>
  </p:cmAuthor>
  <p:cmAuthor id="25" name="Anastasia Greene" initials="AG [20]" lastIdx="1" clrIdx="25">
    <p:extLst/>
  </p:cmAuthor>
  <p:cmAuthor id="26" name="Anastasia Greene" initials="AG [21]" lastIdx="1" clrIdx="26">
    <p:extLst/>
  </p:cmAuthor>
  <p:cmAuthor id="27" name="Anastasia Greene" initials="AG [22]" lastIdx="1" clrIdx="27">
    <p:extLst/>
  </p:cmAuthor>
  <p:cmAuthor id="28" name="Microsoft Office User" initials="Office" lastIdx="1" clrIdx="28">
    <p:extLst/>
  </p:cmAuthor>
  <p:cmAuthor id="29" name="Microsoft Office User" initials="Office [2]" lastIdx="1" clrIdx="29">
    <p:extLst/>
  </p:cmAuthor>
  <p:cmAuthor id="30" name="Microsoft Office User" initials="Office [3]" lastIdx="0" clrIdx="30">
    <p:extLst/>
  </p:cmAuthor>
  <p:cmAuthor id="31" name="PK" initials="PK" lastIdx="8" clrIdx="31">
    <p:extLst/>
  </p:cmAuthor>
  <p:cmAuthor id="32" name="PK" initials="PK [2]" lastIdx="1" clrIdx="32">
    <p:extLst/>
  </p:cmAuthor>
  <p:cmAuthor id="33" name="PK" initials="PK [3]" lastIdx="1" clrIdx="33">
    <p:extLst/>
  </p:cmAuthor>
  <p:cmAuthor id="34" name="PK" initials="PK [4]" lastIdx="1" clrIdx="34">
    <p:extLst/>
  </p:cmAuthor>
  <p:cmAuthor id="35" name="PK" initials="PK [5]" lastIdx="1" clrIdx="35">
    <p:extLst/>
  </p:cmAuthor>
  <p:cmAuthor id="36" name="PK" initials="PK [6]" lastIdx="1" clrIdx="36">
    <p:extLst/>
  </p:cmAuthor>
  <p:cmAuthor id="37" name="PK" initials="PK [7]" lastIdx="1" clrIdx="37">
    <p:extLst/>
  </p:cmAuthor>
  <p:cmAuthor id="38" name="PK" initials="PK [8]" lastIdx="1" clrIdx="38">
    <p:extLst/>
  </p:cmAuthor>
  <p:cmAuthor id="39" name="PK" initials="PK [9]" lastIdx="1" clrIdx="39">
    <p:extLst/>
  </p:cmAuthor>
  <p:cmAuthor id="40" name="PK" initials="PK [10]" lastIdx="1" clrIdx="4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DF7023"/>
    <a:srgbClr val="3A82C4"/>
    <a:srgbClr val="8A0028"/>
    <a:srgbClr val="0F787D"/>
    <a:srgbClr val="04316D"/>
    <a:srgbClr val="663F78"/>
    <a:srgbClr val="90152A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59" autoAdjust="0"/>
    <p:restoredTop sz="95400" autoAdjust="0"/>
  </p:normalViewPr>
  <p:slideViewPr>
    <p:cSldViewPr snapToGrid="0">
      <p:cViewPr varScale="1">
        <p:scale>
          <a:sx n="70" d="100"/>
          <a:sy n="70" d="100"/>
        </p:scale>
        <p:origin x="-156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928" y="168"/>
      </p:cViewPr>
      <p:guideLst>
        <p:guide orient="horz" pos="2928"/>
        <p:guide pos="2168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commentAuthors" Target="commentAuthor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6CA05748-ED2D-D64E-99DF-8786916463A4}" type="datetime1">
              <a:rPr lang="en-US" smtClean="0"/>
              <a:pPr/>
              <a:t>12/2/2019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D8DAFACB-FB72-504C-9D79-2AB5728FD867}" type="datetime1">
              <a:rPr lang="en-US" smtClean="0"/>
              <a:pPr/>
              <a:t>12/2/2019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582634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39980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869161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28516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41433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40220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36025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13327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18853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60229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79300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55789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63379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emf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emf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al-Background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3" cy="685800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5" name="Straight Connector 14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2616349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fe long retur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turns-Background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3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1304355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2757889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1827050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3075254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fe long retur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turns-Background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3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3788279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Inno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18258784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ma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umanities-Backgrounds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3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39410483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earch La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earch-lab2-Background.jpg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aturation sat="15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3" cy="685800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7391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66947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393828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237110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3846683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063" y="1170132"/>
            <a:ext cx="5216937" cy="5687868"/>
          </a:xfrm>
          <a:prstGeom prst="rect">
            <a:avLst/>
          </a:prstGeom>
        </p:spPr>
      </p:pic>
      <p:sp>
        <p:nvSpPr>
          <p:cNvPr id="20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123826" y="3534870"/>
            <a:ext cx="3828116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3845138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18" name="Straight Connector 17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822853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124554"/>
            <a:ext cx="9144000" cy="17334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528235"/>
            <a:ext cx="7884696" cy="717178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5067118"/>
            <a:ext cx="9144000" cy="928827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444024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600" b="0" i="0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855936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1578919"/>
            <a:ext cx="3755643" cy="409476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8920"/>
            <a:ext cx="4242014" cy="4514974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="" xmlns:p14="http://schemas.microsoft.com/office/powerpoint/2010/main" val="14702348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2054"/>
            <a:ext cx="4242014" cy="4521839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="" xmlns:p14="http://schemas.microsoft.com/office/powerpoint/2010/main" val="124002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578919"/>
            <a:ext cx="4557485" cy="438234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690747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578919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572054"/>
            <a:ext cx="1720170" cy="356759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009960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F2C3F6B1-6875-2747-9F93-E8055B206D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="" xmlns:a16="http://schemas.microsoft.com/office/drawing/2014/main" id="{6F681A67-A90A-9248-9C83-44E6CF76D89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0" y="1479382"/>
            <a:ext cx="2971800" cy="1947672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FDCCFEE9-EA9E-0E46-831D-31270E77A58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084022" y="1479382"/>
            <a:ext cx="2971800" cy="1947672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="" xmlns:a16="http://schemas.microsoft.com/office/drawing/2014/main" id="{B85428B1-C26C-E644-A16A-52A8ED190B9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168044" y="1479382"/>
            <a:ext cx="2971800" cy="1947672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="" xmlns:a16="http://schemas.microsoft.com/office/drawing/2014/main" id="{7302E672-9132-6040-8EE2-7DDB8AFF7F2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0" y="3915008"/>
            <a:ext cx="2971800" cy="1947672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="" xmlns:a16="http://schemas.microsoft.com/office/drawing/2014/main" id="{46541B41-7C92-E14B-9B88-BEF1ABB2EF9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084022" y="3915008"/>
            <a:ext cx="2971800" cy="1947672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="" xmlns:a16="http://schemas.microsoft.com/office/drawing/2014/main" id="{78E2A575-45E0-4C44-B62D-96039BCEADE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6168044" y="3915008"/>
            <a:ext cx="2971800" cy="1947672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DB540807-55EF-2144-89E7-5040E1B240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="" xmlns:p14="http://schemas.microsoft.com/office/powerpoint/2010/main" val="31303273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184976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3811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4264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229186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="" xmlns:p14="http://schemas.microsoft.com/office/powerpoint/2010/main" val="32100536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585784"/>
            <a:ext cx="8481556" cy="44961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850645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578919"/>
            <a:ext cx="4217444" cy="32450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572054"/>
            <a:ext cx="4217756" cy="3251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867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squar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="" xmlns:p14="http://schemas.microsoft.com/office/powerpoint/2010/main" val="36208966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6099048" y="5232347"/>
            <a:ext cx="3044952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5232904"/>
            <a:ext cx="6099048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5259512"/>
            <a:ext cx="9144000" cy="15984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Here</a:t>
            </a:r>
            <a:br>
              <a:rPr lang="en-US" dirty="0"/>
            </a:br>
            <a:r>
              <a:rPr lang="en-US" dirty="0"/>
              <a:t>Email Here</a:t>
            </a:r>
            <a:br>
              <a:rPr lang="en-US" dirty="0"/>
            </a:br>
            <a:r>
              <a:rPr lang="en-US" dirty="0"/>
              <a:t>Phone Here</a:t>
            </a:r>
          </a:p>
        </p:txBody>
      </p:sp>
      <p:pic>
        <p:nvPicPr>
          <p:cNvPr id="4" name="Picture 3" descr="Stevens-Secondary-PMSColor-R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5428" y="678404"/>
            <a:ext cx="3544298" cy="30280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352800" y="4263995"/>
            <a:ext cx="2438400" cy="3683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093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7391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517261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squar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="" xmlns:p14="http://schemas.microsoft.com/office/powerpoint/2010/main" val="2172887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14555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0526" y="1709351"/>
            <a:ext cx="4269473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1969213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8691562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="" xmlns:p14="http://schemas.microsoft.com/office/powerpoint/2010/main" val="3512360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661715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3877718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search La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earch-lab2-Background.jpg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aturation sat="15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8" y="0"/>
            <a:ext cx="5357813" cy="685800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0" y="6419357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4" y="418355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225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4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350" b="0" i="0">
                <a:latin typeface="Arial"/>
                <a:cs typeface="Arial"/>
              </a:defRPr>
            </a:lvl1pPr>
            <a:lvl3pPr marL="685800" indent="0">
              <a:buNone/>
              <a:defRPr sz="2025"/>
            </a:lvl3pPr>
            <a:lvl4pPr marL="1028700" indent="0">
              <a:buNone/>
              <a:defRPr sz="2025"/>
            </a:lvl4pPr>
            <a:lvl5pPr marL="1371600" indent="0">
              <a:buNone/>
              <a:defRPr sz="2025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4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14313" indent="-214313"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1200" b="0" i="0">
                <a:latin typeface="Arial"/>
                <a:cs typeface="Arial"/>
              </a:defRPr>
            </a:lvl1pPr>
            <a:lvl2pPr marL="557213" indent="-214313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1050" b="0" i="0">
                <a:latin typeface="Arial"/>
                <a:cs typeface="Arial"/>
              </a:defRPr>
            </a:lvl2pPr>
            <a:lvl3pPr marL="857250" indent="-171450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900" b="0" i="0" baseline="0">
                <a:latin typeface="Arial"/>
                <a:cs typeface="Arial"/>
              </a:defRPr>
            </a:lvl3pPr>
            <a:lvl4pPr marL="1243013" indent="-214313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750" b="0" i="0" baseline="0">
                <a:latin typeface="Arial"/>
                <a:cs typeface="Arial"/>
              </a:defRPr>
            </a:lvl4pPr>
            <a:lvl5pPr marL="1543050" indent="-171450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75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7392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14313" indent="-214313"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1200" b="0" i="0">
                <a:latin typeface="Arial"/>
                <a:cs typeface="Arial"/>
              </a:defRPr>
            </a:lvl1pPr>
            <a:lvl2pPr marL="557213" indent="-214313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1050" b="0" i="0">
                <a:latin typeface="Arial"/>
                <a:cs typeface="Arial"/>
              </a:defRPr>
            </a:lvl2pPr>
            <a:lvl3pPr marL="857250" indent="-171450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900" b="0" i="0" baseline="0">
                <a:latin typeface="Arial"/>
                <a:cs typeface="Arial"/>
              </a:defRPr>
            </a:lvl3pPr>
            <a:lvl4pPr marL="1243013" indent="-214313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750" b="0" i="0" baseline="0">
                <a:latin typeface="Arial"/>
                <a:cs typeface="Arial"/>
              </a:defRPr>
            </a:lvl4pPr>
            <a:lvl5pPr marL="1543050" indent="-171450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75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22879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5.emf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.emf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4.png"/><Relationship Id="rId4" Type="http://schemas.openxmlformats.org/officeDocument/2006/relationships/image" Target="../media/image4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emf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2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.emf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29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0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800" r:id="rId2"/>
    <p:sldLayoutId id="2147483767" r:id="rId3"/>
    <p:sldLayoutId id="2147483801" r:id="rId4"/>
    <p:sldLayoutId id="2147483768" r:id="rId5"/>
    <p:sldLayoutId id="2147483802" r:id="rId6"/>
    <p:sldLayoutId id="2147483810" r:id="rId7"/>
    <p:sldLayoutId id="2147483811" r:id="rId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6" r:id="rId2"/>
    <p:sldLayoutId id="2147483751" r:id="rId3"/>
    <p:sldLayoutId id="2147483806" r:id="rId4"/>
    <p:sldLayoutId id="2147483807" r:id="rId5"/>
    <p:sldLayoutId id="2147483808" r:id="rId6"/>
    <p:sldLayoutId id="2147483809" r:id="rId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footer.g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99535"/>
            <a:ext cx="9144000" cy="469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0"/>
            <a:ext cx="9143995" cy="90189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2" r:id="rId2"/>
    <p:sldLayoutId id="2147483695" r:id="rId3"/>
    <p:sldLayoutId id="214748381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66.jpe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jpeg"/><Relationship Id="rId11" Type="http://schemas.openxmlformats.org/officeDocument/2006/relationships/image" Target="../media/image73.jpeg"/><Relationship Id="rId5" Type="http://schemas.openxmlformats.org/officeDocument/2006/relationships/image" Target="../media/image68.jpeg"/><Relationship Id="rId10" Type="http://schemas.openxmlformats.org/officeDocument/2006/relationships/image" Target="../media/image72.jpeg"/><Relationship Id="rId4" Type="http://schemas.openxmlformats.org/officeDocument/2006/relationships/image" Target="../media/image67.jpeg"/><Relationship Id="rId9" Type="http://schemas.openxmlformats.org/officeDocument/2006/relationships/image" Target="../media/image7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123825" y="2619812"/>
            <a:ext cx="6853749" cy="1204686"/>
          </a:xfrm>
        </p:spPr>
        <p:txBody>
          <a:bodyPr/>
          <a:lstStyle/>
          <a:p>
            <a:r>
              <a:rPr lang="en-US" dirty="0"/>
              <a:t>A source deck for use in university presentations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23825" y="1725706"/>
            <a:ext cx="6126850" cy="679870"/>
          </a:xfrm>
        </p:spPr>
        <p:txBody>
          <a:bodyPr/>
          <a:lstStyle/>
          <a:p>
            <a:r>
              <a:rPr lang="en-US" dirty="0" smtClean="0"/>
              <a:t>Stock Recommendation Engine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Division of Communications and Marketing</a:t>
            </a:r>
          </a:p>
          <a:p>
            <a:r>
              <a:rPr lang="en-US" dirty="0"/>
              <a:t>Updated October 2019</a:t>
            </a:r>
          </a:p>
        </p:txBody>
      </p:sp>
    </p:spTree>
    <p:extLst>
      <p:ext uri="{BB962C8B-B14F-4D97-AF65-F5344CB8AC3E}">
        <p14:creationId xmlns="" xmlns:p14="http://schemas.microsoft.com/office/powerpoint/2010/main" val="211592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University Facts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214647729"/>
              </p:ext>
            </p:extLst>
          </p:nvPr>
        </p:nvGraphicFramePr>
        <p:xfrm>
          <a:off x="0" y="1396997"/>
          <a:ext cx="9144000" cy="4480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4366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32833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537039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3,431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Undergraduate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Students</a:t>
                      </a:r>
                    </a:p>
                  </a:txBody>
                  <a:tcPr marL="137160" marR="137160" marT="137160" marB="137160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00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3,498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Graduate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Students</a:t>
                      </a:r>
                    </a:p>
                  </a:txBody>
                  <a:tcPr marL="137160" marR="137160" marT="137160" marB="137160"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00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10:1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Undergraduate Student-faculty Ratio</a:t>
                      </a:r>
                      <a:endParaRPr lang="en-US" sz="1800" baseline="300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137160" marR="137160" marT="137160" marB="137160"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00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290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Full-time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Faculty</a:t>
                      </a:r>
                    </a:p>
                  </a:txBody>
                  <a:tcPr marL="137160" marR="137160" marT="137160" marB="137160"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002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71013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34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Undergraduate Majors</a:t>
                      </a:r>
                    </a:p>
                  </a:txBody>
                  <a:tcPr marL="137160" marR="137160" marT="137160" marB="13716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78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54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Master’s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Programs</a:t>
                      </a:r>
                    </a:p>
                  </a:txBody>
                  <a:tcPr marL="137160" marR="137160" marT="137160" marB="137160" anchor="ctr"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78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Ph.D.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Programs</a:t>
                      </a:r>
                    </a:p>
                  </a:txBody>
                  <a:tcPr marL="137160" marR="137160" marT="137160" marB="137160" anchor="ctr"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787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nl-NL" sz="24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DEGREES:</a:t>
                      </a:r>
                    </a:p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nl-NL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B.E., B.S., B.A., Engineer, M.S., M.A., M.Eng., MBA, Ph.D. </a:t>
                      </a:r>
                    </a:p>
                  </a:txBody>
                  <a:tcPr marL="137160" marR="137160" marT="137160" marB="137160" anchor="ctr"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787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37039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Active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Research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Centers</a:t>
                      </a:r>
                    </a:p>
                  </a:txBody>
                  <a:tcPr marL="137160" marR="137160" marT="137160" marB="13716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02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95%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First-year </a:t>
                      </a:r>
                      <a:b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</a:br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Retention Rate</a:t>
                      </a:r>
                    </a:p>
                  </a:txBody>
                  <a:tcPr marL="137160" marR="137160" marT="137160" marB="137160"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316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87%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6-year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Graduation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Rate</a:t>
                      </a:r>
                    </a:p>
                  </a:txBody>
                  <a:tcPr marL="137160" marR="137160" marT="137160" marB="137160" anchor="ctr"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316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marL="137160" marR="137160" marT="137160" marB="137160" anchor="ctr"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lumMod val="50000"/>
                          </a:schemeClr>
                        </a:gs>
                        <a:gs pos="55000">
                          <a:schemeClr val="accent5">
                            <a:lumMod val="75000"/>
                          </a:schemeClr>
                        </a:gs>
                      </a:gsLst>
                      <a:lin ang="16200000" scaled="0"/>
                      <a:tileRect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86767" y="5899044"/>
            <a:ext cx="48673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Enrollment figures reflect Fall 2018 census</a:t>
            </a:r>
            <a:endParaRPr lang="en-US" sz="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96840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Rankings and Recognition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261358" y="1431427"/>
            <a:ext cx="2867550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F787D"/>
                </a:solidFill>
                <a:latin typeface="Arial"/>
                <a:cs typeface="Arial"/>
              </a:rPr>
              <a:t>#</a:t>
            </a:r>
            <a:r>
              <a:rPr lang="en-US" sz="4400" b="1" dirty="0">
                <a:solidFill>
                  <a:srgbClr val="0F787D"/>
                </a:solidFill>
                <a:latin typeface="Arial"/>
                <a:cs typeface="Arial"/>
              </a:rPr>
              <a:t>4</a:t>
            </a:r>
          </a:p>
          <a:p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Top Earnings</a:t>
            </a:r>
          </a:p>
          <a:p>
            <a:r>
              <a:rPr lang="en-US" sz="1100" dirty="0">
                <a:latin typeface="Arial"/>
                <a:cs typeface="Arial"/>
              </a:rPr>
              <a:t>Ranked among the 30 U.S. “colleges where students go on to earn the most money,” 2018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327931" y="1421818"/>
            <a:ext cx="2816070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F787D"/>
                </a:solidFill>
                <a:latin typeface="Arial"/>
                <a:cs typeface="Arial"/>
              </a:rPr>
              <a:t>  </a:t>
            </a:r>
            <a:r>
              <a:rPr lang="en-US" sz="4400" b="1" dirty="0">
                <a:solidFill>
                  <a:srgbClr val="0F787D"/>
                </a:solidFill>
                <a:latin typeface="Arial"/>
                <a:cs typeface="Arial"/>
              </a:rPr>
              <a:t>14</a:t>
            </a:r>
          </a:p>
          <a:p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Increase</a:t>
            </a:r>
          </a:p>
          <a:p>
            <a:r>
              <a:rPr lang="en-US" sz="1100" dirty="0">
                <a:latin typeface="Arial"/>
                <a:cs typeface="Arial"/>
              </a:rPr>
              <a:t>In U.S. News &amp; World Report’s ranking of the Top National Universities, from 88 in 2012 to 74 in the 2020 edition</a:t>
            </a:r>
          </a:p>
        </p:txBody>
      </p:sp>
      <p:sp>
        <p:nvSpPr>
          <p:cNvPr id="66" name="Up Arrow 65"/>
          <p:cNvSpPr/>
          <p:nvPr/>
        </p:nvSpPr>
        <p:spPr>
          <a:xfrm>
            <a:off x="6312340" y="1603109"/>
            <a:ext cx="372368" cy="392226"/>
          </a:xfrm>
          <a:prstGeom prst="upArrow">
            <a:avLst/>
          </a:prstGeom>
          <a:solidFill>
            <a:srgbClr val="0F787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F787D"/>
              </a:solidFill>
              <a:latin typeface="Arial"/>
              <a:cs typeface="Arial"/>
            </a:endParaRP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7832" y="1669394"/>
            <a:ext cx="1424010" cy="348091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320543" y="3092339"/>
            <a:ext cx="3032212" cy="1184940"/>
            <a:chOff x="243271" y="3809605"/>
            <a:chExt cx="2527971" cy="1184940"/>
          </a:xfrm>
        </p:grpSpPr>
        <p:sp>
          <p:nvSpPr>
            <p:cNvPr id="73" name="TextBox 72"/>
            <p:cNvSpPr txBox="1"/>
            <p:nvPr/>
          </p:nvSpPr>
          <p:spPr>
            <a:xfrm>
              <a:off x="243271" y="3809605"/>
              <a:ext cx="2527971" cy="1184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F787D"/>
                  </a:solidFill>
                  <a:latin typeface="Arial"/>
                  <a:cs typeface="Arial"/>
                </a:rPr>
                <a:t>#</a:t>
              </a:r>
              <a:r>
                <a:rPr lang="en-US" sz="4400" b="1" dirty="0">
                  <a:solidFill>
                    <a:srgbClr val="0F787D"/>
                  </a:solidFill>
                  <a:latin typeface="Arial"/>
                  <a:cs typeface="Arial"/>
                </a:rPr>
                <a:t>7</a:t>
              </a:r>
            </a:p>
            <a:p>
              <a:r>
                <a:rPr lang="en-US" sz="1600" b="1" dirty="0">
                  <a:solidFill>
                    <a:srgbClr val="C00000"/>
                  </a:solidFill>
                  <a:latin typeface="Arial"/>
                  <a:cs typeface="Arial"/>
                </a:rPr>
                <a:t>Career Placement</a:t>
              </a:r>
            </a:p>
            <a:p>
              <a:r>
                <a:rPr lang="en-US" sz="1100" dirty="0">
                  <a:latin typeface="Arial"/>
                  <a:cs typeface="Arial"/>
                </a:rPr>
                <a:t>Best Value Colleges, 2019</a:t>
              </a:r>
            </a:p>
          </p:txBody>
        </p:sp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5611" y="3957757"/>
              <a:ext cx="943252" cy="486586"/>
            </a:xfrm>
            <a:prstGeom prst="rect">
              <a:avLst/>
            </a:prstGeom>
          </p:spPr>
        </p:pic>
      </p:grpSp>
      <p:grpSp>
        <p:nvGrpSpPr>
          <p:cNvPr id="75" name="Group 74"/>
          <p:cNvGrpSpPr/>
          <p:nvPr/>
        </p:nvGrpSpPr>
        <p:grpSpPr>
          <a:xfrm>
            <a:off x="288916" y="4712979"/>
            <a:ext cx="2503009" cy="1184940"/>
            <a:chOff x="6137096" y="3922055"/>
            <a:chExt cx="2503009" cy="1184940"/>
          </a:xfrm>
        </p:grpSpPr>
        <p:sp>
          <p:nvSpPr>
            <p:cNvPr id="76" name="TextBox 75"/>
            <p:cNvSpPr txBox="1"/>
            <p:nvPr/>
          </p:nvSpPr>
          <p:spPr>
            <a:xfrm>
              <a:off x="6137096" y="3922055"/>
              <a:ext cx="2503009" cy="1184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0F787D"/>
                  </a:solidFill>
                  <a:latin typeface="Arial"/>
                  <a:cs typeface="Arial"/>
                </a:rPr>
                <a:t>#</a:t>
              </a:r>
              <a:r>
                <a:rPr lang="en-US" sz="4400" b="1" dirty="0">
                  <a:solidFill>
                    <a:srgbClr val="0F787D"/>
                  </a:solidFill>
                  <a:latin typeface="Arial"/>
                  <a:cs typeface="Arial"/>
                </a:rPr>
                <a:t>13</a:t>
              </a:r>
            </a:p>
            <a:p>
              <a:r>
                <a:rPr lang="en-US" sz="1600" b="1" dirty="0">
                  <a:solidFill>
                    <a:srgbClr val="C00000"/>
                  </a:solidFill>
                  <a:latin typeface="Arial"/>
                  <a:cs typeface="Arial"/>
                </a:rPr>
                <a:t>For Mid-Career Salaries</a:t>
              </a:r>
            </a:p>
            <a:p>
              <a:r>
                <a:rPr lang="en-US" sz="1100" dirty="0">
                  <a:latin typeface="Arial"/>
                  <a:cs typeface="Arial"/>
                </a:rPr>
                <a:t>2019-2020 College Salary Report</a:t>
              </a:r>
            </a:p>
          </p:txBody>
        </p:sp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54465" y="3997384"/>
              <a:ext cx="1171376" cy="393509"/>
            </a:xfrm>
            <a:prstGeom prst="rect">
              <a:avLst/>
            </a:prstGeom>
          </p:spPr>
        </p:pic>
      </p:grpSp>
      <p:grpSp>
        <p:nvGrpSpPr>
          <p:cNvPr id="78" name="Group 77"/>
          <p:cNvGrpSpPr/>
          <p:nvPr/>
        </p:nvGrpSpPr>
        <p:grpSpPr>
          <a:xfrm>
            <a:off x="320543" y="1441224"/>
            <a:ext cx="2682145" cy="1354217"/>
            <a:chOff x="3363073" y="3660473"/>
            <a:chExt cx="2682145" cy="1354217"/>
          </a:xfrm>
        </p:grpSpPr>
        <p:sp>
          <p:nvSpPr>
            <p:cNvPr id="79" name="TextBox 78"/>
            <p:cNvSpPr txBox="1"/>
            <p:nvPr/>
          </p:nvSpPr>
          <p:spPr>
            <a:xfrm>
              <a:off x="3363073" y="3660473"/>
              <a:ext cx="2682145" cy="1354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0F787D"/>
                  </a:solidFill>
                  <a:latin typeface="Arial"/>
                  <a:cs typeface="Arial"/>
                </a:rPr>
                <a:t>#</a:t>
              </a:r>
              <a:r>
                <a:rPr lang="en-US" sz="4400" b="1" dirty="0">
                  <a:solidFill>
                    <a:srgbClr val="0F787D"/>
                  </a:solidFill>
                  <a:latin typeface="Arial"/>
                  <a:cs typeface="Arial"/>
                </a:rPr>
                <a:t>15</a:t>
              </a:r>
            </a:p>
            <a:p>
              <a:r>
                <a:rPr lang="en-US" sz="1600" b="1" dirty="0">
                  <a:solidFill>
                    <a:srgbClr val="C00000"/>
                  </a:solidFill>
                  <a:latin typeface="Arial"/>
                  <a:cs typeface="Arial"/>
                </a:rPr>
                <a:t>For Return on Investment</a:t>
              </a:r>
            </a:p>
            <a:p>
              <a:r>
                <a:rPr lang="en-US" sz="1100" dirty="0">
                  <a:latin typeface="Arial"/>
                  <a:cs typeface="Arial"/>
                </a:rPr>
                <a:t>20-year net return on </a:t>
              </a:r>
              <a:r>
                <a:rPr lang="en-US" sz="1100" dirty="0">
                  <a:latin typeface="Arial" charset="0"/>
                  <a:ea typeface="Arial" charset="0"/>
                  <a:cs typeface="Arial" charset="0"/>
                </a:rPr>
                <a:t>investment (with </a:t>
              </a:r>
              <a:br>
                <a:rPr lang="en-US" sz="1100" dirty="0">
                  <a:latin typeface="Arial" charset="0"/>
                  <a:ea typeface="Arial" charset="0"/>
                  <a:cs typeface="Arial" charset="0"/>
                </a:rPr>
              </a:br>
              <a:r>
                <a:rPr lang="en-US" sz="1100" dirty="0">
                  <a:latin typeface="Arial" charset="0"/>
                  <a:ea typeface="Arial" charset="0"/>
                  <a:cs typeface="Arial" charset="0"/>
                </a:rPr>
                <a:t>financial aid), 2018 College ROI Report</a:t>
              </a:r>
            </a:p>
          </p:txBody>
        </p:sp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47035" y="3822358"/>
              <a:ext cx="1185690" cy="398318"/>
            </a:xfrm>
            <a:prstGeom prst="rect">
              <a:avLst/>
            </a:prstGeom>
          </p:spPr>
        </p:pic>
      </p:grpSp>
      <p:cxnSp>
        <p:nvCxnSpPr>
          <p:cNvPr id="81" name="Straight Connector 80"/>
          <p:cNvCxnSpPr/>
          <p:nvPr/>
        </p:nvCxnSpPr>
        <p:spPr>
          <a:xfrm>
            <a:off x="125730" y="3043195"/>
            <a:ext cx="8837390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3139963" y="1451665"/>
            <a:ext cx="37712" cy="4730926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260504" y="1460154"/>
            <a:ext cx="65798" cy="4722437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182302" y="4502972"/>
            <a:ext cx="8780818" cy="1418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3282467" y="4712979"/>
            <a:ext cx="2905944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F787D"/>
                </a:solidFill>
                <a:latin typeface="Arial"/>
                <a:cs typeface="Arial"/>
              </a:rPr>
              <a:t>#</a:t>
            </a:r>
            <a:r>
              <a:rPr lang="en-US" sz="4400" b="1" dirty="0">
                <a:solidFill>
                  <a:srgbClr val="0F787D"/>
                </a:solidFill>
                <a:latin typeface="Arial"/>
                <a:cs typeface="Arial"/>
              </a:rPr>
              <a:t>2</a:t>
            </a:r>
          </a:p>
          <a:p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Smallest Gender Gap in Pay</a:t>
            </a:r>
          </a:p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As reported in Forbes, 2018</a:t>
            </a:r>
          </a:p>
        </p:txBody>
      </p:sp>
      <p:pic>
        <p:nvPicPr>
          <p:cNvPr id="32" name="Picture 31" descr="CNBC_logo.svg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6072" y="1381160"/>
            <a:ext cx="862941" cy="64383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256117" y="3283119"/>
            <a:ext cx="2913611" cy="1169551"/>
            <a:chOff x="3256117" y="3283119"/>
            <a:chExt cx="2913611" cy="1169551"/>
          </a:xfrm>
        </p:grpSpPr>
        <p:sp>
          <p:nvSpPr>
            <p:cNvPr id="68" name="TextBox 67"/>
            <p:cNvSpPr txBox="1"/>
            <p:nvPr/>
          </p:nvSpPr>
          <p:spPr>
            <a:xfrm>
              <a:off x="3256117" y="3283119"/>
              <a:ext cx="2648482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0F787D"/>
                  </a:solidFill>
                  <a:latin typeface="Arial"/>
                  <a:cs typeface="Arial"/>
                </a:rPr>
                <a:t>Top 25</a:t>
              </a:r>
              <a:endParaRPr lang="en-US" sz="4400" b="1" dirty="0">
                <a:solidFill>
                  <a:srgbClr val="0F787D"/>
                </a:solidFill>
                <a:latin typeface="Arial"/>
                <a:cs typeface="Arial"/>
              </a:endParaRPr>
            </a:p>
            <a:p>
              <a:r>
                <a:rPr lang="en-US" sz="1600" b="1" dirty="0">
                  <a:solidFill>
                    <a:srgbClr val="C00000"/>
                  </a:solidFill>
                  <a:latin typeface="Arial"/>
                  <a:cs typeface="Arial"/>
                </a:rPr>
                <a:t>Most Innovative Colleges</a:t>
              </a:r>
            </a:p>
            <a:p>
              <a:r>
                <a:rPr lang="en-US" sz="1100" dirty="0">
                  <a:latin typeface="Arial"/>
                  <a:cs typeface="Arial"/>
                </a:rPr>
                <a:t>U.S.  News &amp; World Report </a:t>
              </a:r>
              <a:br>
                <a:rPr lang="en-US" sz="1100" dirty="0">
                  <a:latin typeface="Arial"/>
                  <a:cs typeface="Arial"/>
                </a:rPr>
              </a:br>
              <a:r>
                <a:rPr lang="en-US" sz="1100" dirty="0">
                  <a:latin typeface="Arial"/>
                  <a:cs typeface="Arial"/>
                </a:rPr>
                <a:t>National Universities, 2018 edition</a:t>
              </a: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45718" y="3388351"/>
              <a:ext cx="1424010" cy="348091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6341339" y="3228089"/>
            <a:ext cx="2589523" cy="1055304"/>
            <a:chOff x="6341339" y="3228089"/>
            <a:chExt cx="2589523" cy="1055304"/>
          </a:xfrm>
        </p:grpSpPr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99464" y="3228089"/>
              <a:ext cx="1131398" cy="486586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6341339" y="3283119"/>
              <a:ext cx="1848583" cy="1000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0F787D"/>
                  </a:solidFill>
                  <a:latin typeface="Arial"/>
                  <a:cs typeface="Arial"/>
                </a:rPr>
                <a:t>Top 25</a:t>
              </a:r>
              <a:endParaRPr lang="en-US" sz="4400" b="1" dirty="0">
                <a:solidFill>
                  <a:srgbClr val="0F787D"/>
                </a:solidFill>
                <a:latin typeface="Arial"/>
                <a:cs typeface="Arial"/>
              </a:endParaRPr>
            </a:p>
            <a:p>
              <a:r>
                <a:rPr lang="en-US" sz="1600" b="1" dirty="0">
                  <a:solidFill>
                    <a:srgbClr val="C00000"/>
                  </a:solidFill>
                  <a:latin typeface="Arial"/>
                  <a:cs typeface="Arial"/>
                </a:rPr>
                <a:t>For Internships</a:t>
              </a:r>
            </a:p>
            <a:p>
              <a:r>
                <a:rPr lang="en-US" sz="1100" dirty="0">
                  <a:latin typeface="Arial"/>
                  <a:cs typeface="Arial"/>
                </a:rPr>
                <a:t>Best Value Colleges, 2019</a:t>
              </a:r>
            </a:p>
          </p:txBody>
        </p: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9740" y="4797825"/>
            <a:ext cx="1304761" cy="3414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2EBBAC10-C042-A848-A03B-6CE0B03B3D04}"/>
              </a:ext>
            </a:extLst>
          </p:cNvPr>
          <p:cNvSpPr txBox="1"/>
          <p:nvPr/>
        </p:nvSpPr>
        <p:spPr>
          <a:xfrm>
            <a:off x="6419440" y="4583951"/>
            <a:ext cx="2501905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400" b="1" dirty="0">
              <a:solidFill>
                <a:srgbClr val="B31138"/>
              </a:solidFill>
              <a:latin typeface="Arial"/>
              <a:cs typeface="Arial"/>
            </a:endParaRPr>
          </a:p>
          <a:p>
            <a:pPr algn="ctr"/>
            <a:r>
              <a:rPr lang="en-US" sz="1100" dirty="0">
                <a:latin typeface="Arial"/>
                <a:cs typeface="Arial"/>
              </a:rPr>
              <a:t>Named by MarketWatch  as one of the top schools in the nation where </a:t>
            </a:r>
            <a:r>
              <a:rPr lang="en-US" sz="1400" b="1" dirty="0">
                <a:solidFill>
                  <a:srgbClr val="0F787D"/>
                </a:solidFill>
                <a:latin typeface="Arial"/>
                <a:cs typeface="Arial"/>
              </a:rPr>
              <a:t>WOMEN IN STEM</a:t>
            </a:r>
            <a:br>
              <a:rPr lang="en-US" sz="1400" b="1" dirty="0">
                <a:solidFill>
                  <a:srgbClr val="0F787D"/>
                </a:solidFill>
                <a:latin typeface="Arial"/>
                <a:cs typeface="Arial"/>
              </a:rPr>
            </a:br>
            <a:r>
              <a:rPr lang="en-US" sz="1100" dirty="0">
                <a:latin typeface="Arial"/>
                <a:cs typeface="Arial"/>
              </a:rPr>
              <a:t>flourish, 2016</a:t>
            </a:r>
          </a:p>
        </p:txBody>
      </p:sp>
      <p:pic>
        <p:nvPicPr>
          <p:cNvPr id="39" name="Picture 38" descr="MW-CV573_new_mk_20141002184947_ME.jpg">
            <a:extLst>
              <a:ext uri="{FF2B5EF4-FFF2-40B4-BE49-F238E27FC236}">
                <a16:creationId xmlns="" xmlns:a16="http://schemas.microsoft.com/office/drawing/2014/main" id="{4B19BCCE-C173-0C44-A477-B359D2F4BC9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3331" y="4683907"/>
            <a:ext cx="1263864" cy="50956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96686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Program Rankings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69500" y="5085707"/>
            <a:ext cx="339093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F787D"/>
                </a:solidFill>
                <a:latin typeface="Arial"/>
                <a:cs typeface="Arial"/>
              </a:rPr>
              <a:t>3 Top 20</a:t>
            </a:r>
          </a:p>
          <a:p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Business Master’s Programs</a:t>
            </a:r>
            <a:r>
              <a:rPr lang="en-US" sz="1600" b="1" dirty="0">
                <a:latin typeface="Arial"/>
                <a:cs typeface="Arial"/>
              </a:rPr>
              <a:t/>
            </a:r>
            <a:br>
              <a:rPr lang="en-US" sz="1600" b="1" dirty="0">
                <a:latin typeface="Arial"/>
                <a:cs typeface="Arial"/>
              </a:rPr>
            </a:br>
            <a:r>
              <a:rPr lang="en-US" sz="1100" dirty="0">
                <a:latin typeface="Arial"/>
                <a:cs typeface="Arial"/>
              </a:rPr>
              <a:t>(Business Analytics, Management, Financial Engineering) The Financial Engineer, 2018-2019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9556" y="5033252"/>
            <a:ext cx="601722" cy="60172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594981" y="1662933"/>
            <a:ext cx="2751074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F787D"/>
                </a:solidFill>
                <a:latin typeface="Arial"/>
                <a:cs typeface="Arial"/>
              </a:rPr>
              <a:t>#14</a:t>
            </a:r>
          </a:p>
          <a:p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Online Graduate Business</a:t>
            </a:r>
          </a:p>
          <a:p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Programs (non-MBA)</a:t>
            </a:r>
          </a:p>
          <a:p>
            <a:r>
              <a:rPr lang="en-US" sz="1100" dirty="0">
                <a:latin typeface="Arial"/>
                <a:cs typeface="Arial"/>
              </a:rPr>
              <a:t>U.S. News &amp; World Report, 2019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546431" y="3434171"/>
            <a:ext cx="28453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F787D"/>
                </a:solidFill>
                <a:latin typeface="Arial"/>
                <a:cs typeface="Arial"/>
              </a:rPr>
              <a:t>#22</a:t>
            </a:r>
          </a:p>
          <a:p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Online Graduate</a:t>
            </a:r>
          </a:p>
          <a:p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Engineering Programs </a:t>
            </a:r>
          </a:p>
          <a:p>
            <a:r>
              <a:rPr lang="en-US" sz="1100" dirty="0">
                <a:latin typeface="Arial"/>
                <a:cs typeface="Arial"/>
              </a:rPr>
              <a:t>U.S. News &amp; World Report, 2019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7526" y="3434171"/>
            <a:ext cx="243449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F787D"/>
                </a:solidFill>
                <a:latin typeface="Arial"/>
                <a:cs typeface="Arial"/>
              </a:rPr>
              <a:t>#45</a:t>
            </a:r>
          </a:p>
          <a:p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Online MBA</a:t>
            </a:r>
          </a:p>
          <a:p>
            <a:r>
              <a:rPr lang="en-US" sz="1100" dirty="0">
                <a:latin typeface="Arial"/>
                <a:cs typeface="Arial"/>
              </a:rPr>
              <a:t>U.S. News &amp; World Report, 2019</a:t>
            </a:r>
          </a:p>
          <a:p>
            <a:endParaRPr lang="en-US" sz="1600" b="1" dirty="0">
              <a:latin typeface="Arial"/>
              <a:cs typeface="Ari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58389" y="1663378"/>
            <a:ext cx="293988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F787D"/>
                </a:solidFill>
                <a:latin typeface="Arial"/>
                <a:cs typeface="Arial"/>
              </a:rPr>
              <a:t>#8</a:t>
            </a:r>
          </a:p>
          <a:p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Online Graduate Computer Information Technology Programs</a:t>
            </a:r>
          </a:p>
          <a:p>
            <a:r>
              <a:rPr lang="en-US" sz="1100" dirty="0">
                <a:latin typeface="Arial"/>
                <a:cs typeface="Arial"/>
              </a:rPr>
              <a:t>U.S. News &amp; World Report, 2019</a:t>
            </a:r>
          </a:p>
          <a:p>
            <a:endParaRPr lang="en-US" sz="1600" b="1" dirty="0">
              <a:latin typeface="Arial"/>
              <a:cs typeface="Arial"/>
            </a:endParaRP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47526" y="1023481"/>
            <a:ext cx="3629691" cy="804862"/>
          </a:xfrm>
        </p:spPr>
        <p:txBody>
          <a:bodyPr/>
          <a:lstStyle/>
          <a:p>
            <a:r>
              <a:rPr lang="en-US" sz="2200" dirty="0"/>
              <a:t>Graduate Program Rankings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659526" y="2455881"/>
            <a:ext cx="229040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F787D"/>
                </a:solidFill>
                <a:latin typeface="Arial"/>
                <a:cs typeface="Arial"/>
              </a:rPr>
              <a:t>#9 </a:t>
            </a:r>
          </a:p>
          <a:p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Computer Science Degree</a:t>
            </a:r>
            <a:r>
              <a:rPr lang="en-US" sz="1600" b="1" dirty="0">
                <a:latin typeface="Arial"/>
                <a:cs typeface="Arial"/>
              </a:rPr>
              <a:t/>
            </a:r>
            <a:br>
              <a:rPr lang="en-US" sz="1600" b="1" dirty="0">
                <a:latin typeface="Arial"/>
                <a:cs typeface="Arial"/>
              </a:rPr>
            </a:br>
            <a:r>
              <a:rPr lang="en-US" sz="1200" dirty="0">
                <a:latin typeface="Arial"/>
                <a:cs typeface="Arial"/>
              </a:rPr>
              <a:t>USA Today, 2016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522817" y="1023481"/>
            <a:ext cx="3145281" cy="804862"/>
          </a:xfrm>
        </p:spPr>
        <p:txBody>
          <a:bodyPr/>
          <a:lstStyle/>
          <a:p>
            <a:r>
              <a:rPr lang="en-US" sz="2200" dirty="0"/>
              <a:t>Undergraduate</a:t>
            </a:r>
          </a:p>
          <a:p>
            <a:r>
              <a:rPr lang="en-US" sz="2200" dirty="0"/>
              <a:t>Program Rankings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737242" y="4454765"/>
            <a:ext cx="228883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F787D"/>
                </a:solidFill>
                <a:latin typeface="Arial"/>
                <a:cs typeface="Arial"/>
              </a:rPr>
              <a:t>#1  </a:t>
            </a:r>
          </a:p>
          <a:p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Online Master’s in Information Science</a:t>
            </a:r>
            <a:r>
              <a:rPr lang="en-US" sz="1600" b="1" dirty="0">
                <a:latin typeface="Arial"/>
                <a:cs typeface="Arial"/>
              </a:rPr>
              <a:t/>
            </a:r>
            <a:br>
              <a:rPr lang="en-US" sz="1600" b="1" dirty="0">
                <a:latin typeface="Arial"/>
                <a:cs typeface="Arial"/>
              </a:rPr>
            </a:br>
            <a:r>
              <a:rPr lang="en-US" sz="1200" dirty="0">
                <a:latin typeface="Arial"/>
                <a:cs typeface="Arial"/>
              </a:rPr>
              <a:t>College Values Online, 2017</a:t>
            </a:r>
            <a:endParaRPr lang="en-US" sz="1100" dirty="0">
              <a:latin typeface="Arial"/>
              <a:cs typeface="Arial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2973" y="1690290"/>
            <a:ext cx="1283555" cy="313758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3605115" y="5085707"/>
            <a:ext cx="2830456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F787D"/>
                </a:solidFill>
                <a:latin typeface="Arial"/>
                <a:cs typeface="Arial"/>
              </a:rPr>
              <a:t>#33 </a:t>
            </a:r>
            <a:endParaRPr lang="en-US" sz="4400" b="1" dirty="0">
              <a:solidFill>
                <a:srgbClr val="0F787D"/>
              </a:solidFill>
              <a:latin typeface="Arial"/>
              <a:cs typeface="Arial"/>
            </a:endParaRPr>
          </a:p>
          <a:p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Systems Engineering</a:t>
            </a:r>
            <a:r>
              <a:rPr lang="en-US" sz="1600" b="1" dirty="0">
                <a:latin typeface="Arial"/>
                <a:cs typeface="Arial"/>
              </a:rPr>
              <a:t/>
            </a:r>
            <a:br>
              <a:rPr lang="en-US" sz="1600" b="1" dirty="0">
                <a:latin typeface="Arial"/>
                <a:cs typeface="Arial"/>
              </a:rPr>
            </a:br>
            <a:r>
              <a:rPr lang="en-US" sz="1100" dirty="0">
                <a:latin typeface="Arial"/>
                <a:cs typeface="Arial"/>
              </a:rPr>
              <a:t>U.S. News &amp; World Report, 2020</a:t>
            </a:r>
          </a:p>
        </p:txBody>
      </p:sp>
      <p:pic>
        <p:nvPicPr>
          <p:cNvPr id="2050" name="Picture 2" descr="Image result for usa today logo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34371" y="2255217"/>
            <a:ext cx="1322171" cy="51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0692" y="3412181"/>
            <a:ext cx="1283555" cy="31375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0916" y="1696320"/>
            <a:ext cx="1283555" cy="31375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0343" y="3405747"/>
            <a:ext cx="1283555" cy="31375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0915" y="5004248"/>
            <a:ext cx="1283555" cy="31375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D3A371A9-0701-7348-BBB6-88AFEACCA79A}"/>
              </a:ext>
            </a:extLst>
          </p:cNvPr>
          <p:cNvCxnSpPr>
            <a:cxnSpLocks/>
          </p:cNvCxnSpPr>
          <p:nvPr/>
        </p:nvCxnSpPr>
        <p:spPr>
          <a:xfrm>
            <a:off x="-609600" y="4825155"/>
            <a:ext cx="7096943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9F5279AA-60BF-514F-979D-D17691972052}"/>
              </a:ext>
            </a:extLst>
          </p:cNvPr>
          <p:cNvCxnSpPr>
            <a:cxnSpLocks/>
          </p:cNvCxnSpPr>
          <p:nvPr/>
        </p:nvCxnSpPr>
        <p:spPr>
          <a:xfrm>
            <a:off x="-609600" y="3253530"/>
            <a:ext cx="7096943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BEDB167-EF62-E344-9525-9B3EE0AE7FDB}"/>
              </a:ext>
            </a:extLst>
          </p:cNvPr>
          <p:cNvCxnSpPr>
            <a:cxnSpLocks/>
          </p:cNvCxnSpPr>
          <p:nvPr/>
        </p:nvCxnSpPr>
        <p:spPr>
          <a:xfrm>
            <a:off x="6443062" y="4057418"/>
            <a:ext cx="3278187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ACE4A0C5-1691-EF4A-BCDC-F41B286A87F9}"/>
              </a:ext>
            </a:extLst>
          </p:cNvPr>
          <p:cNvCxnSpPr>
            <a:cxnSpLocks/>
          </p:cNvCxnSpPr>
          <p:nvPr/>
        </p:nvCxnSpPr>
        <p:spPr>
          <a:xfrm>
            <a:off x="3520987" y="1690290"/>
            <a:ext cx="0" cy="4697373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7E70A273-65E7-D948-8AB0-72D6BA75CE66}"/>
              </a:ext>
            </a:extLst>
          </p:cNvPr>
          <p:cNvCxnSpPr>
            <a:cxnSpLocks/>
          </p:cNvCxnSpPr>
          <p:nvPr/>
        </p:nvCxnSpPr>
        <p:spPr>
          <a:xfrm>
            <a:off x="6472150" y="1690290"/>
            <a:ext cx="0" cy="4697373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71275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University on the Rise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6660" y="1126203"/>
            <a:ext cx="3161122" cy="15234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B31138"/>
                </a:solidFill>
                <a:latin typeface="Arial"/>
                <a:cs typeface="Arial"/>
              </a:rPr>
              <a:t>Class of 2022</a:t>
            </a:r>
            <a:endParaRPr lang="en-US" sz="3600" b="1" dirty="0">
              <a:solidFill>
                <a:srgbClr val="B31138"/>
              </a:solidFill>
              <a:latin typeface="Arial"/>
              <a:cs typeface="Arial"/>
            </a:endParaRPr>
          </a:p>
          <a:p>
            <a:r>
              <a:rPr lang="en-US" sz="1600" b="1" dirty="0">
                <a:latin typeface="Arial"/>
                <a:cs typeface="Arial"/>
              </a:rPr>
              <a:t>The largest and most </a:t>
            </a:r>
          </a:p>
          <a:p>
            <a:r>
              <a:rPr lang="en-US" sz="1600" b="1" dirty="0">
                <a:latin typeface="Arial"/>
                <a:cs typeface="Arial"/>
              </a:rPr>
              <a:t>academically talented freshman </a:t>
            </a:r>
          </a:p>
          <a:p>
            <a:r>
              <a:rPr lang="en-US" sz="1600" b="1" dirty="0">
                <a:latin typeface="Arial"/>
                <a:cs typeface="Arial"/>
              </a:rPr>
              <a:t>class in Stevens history</a:t>
            </a:r>
          </a:p>
          <a:p>
            <a:r>
              <a:rPr lang="en-US" sz="1600" dirty="0">
                <a:latin typeface="Arial"/>
                <a:cs typeface="Arial"/>
              </a:rPr>
              <a:t>SAT Range: 1330-1480</a:t>
            </a:r>
          </a:p>
          <a:p>
            <a:r>
              <a:rPr lang="en-US" sz="1100" dirty="0">
                <a:latin typeface="Arial"/>
                <a:cs typeface="Arial"/>
              </a:rPr>
              <a:t>(middle 50%)</a:t>
            </a:r>
          </a:p>
        </p:txBody>
      </p:sp>
      <p:sp>
        <p:nvSpPr>
          <p:cNvPr id="6" name="Up Arrow 5"/>
          <p:cNvSpPr/>
          <p:nvPr/>
        </p:nvSpPr>
        <p:spPr>
          <a:xfrm>
            <a:off x="666750" y="2813419"/>
            <a:ext cx="1912580" cy="3055936"/>
          </a:xfrm>
          <a:prstGeom prst="upArrow">
            <a:avLst>
              <a:gd name="adj1" fmla="val 66346"/>
              <a:gd name="adj2" fmla="val 49251"/>
            </a:avLst>
          </a:prstGeom>
          <a:gradFill>
            <a:gsLst>
              <a:gs pos="0">
                <a:srgbClr val="0F787D"/>
              </a:gs>
              <a:gs pos="100000">
                <a:srgbClr val="04316D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7542" y="3725294"/>
            <a:ext cx="1258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Arial"/>
                <a:cs typeface="Arial"/>
              </a:rPr>
              <a:t>157%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34371" y="3747675"/>
            <a:ext cx="2770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9,265 First-Time, Full-Time</a:t>
            </a:r>
            <a:br>
              <a:rPr lang="en-US" sz="1600" b="1" dirty="0">
                <a:latin typeface="Arial"/>
                <a:cs typeface="Arial"/>
              </a:rPr>
            </a:br>
            <a:r>
              <a:rPr lang="en-US" sz="1600" b="1" dirty="0">
                <a:latin typeface="Arial"/>
                <a:cs typeface="Arial"/>
              </a:rPr>
              <a:t>Applicants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97542" y="4436265"/>
            <a:ext cx="1258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Arial"/>
                <a:cs typeface="Arial"/>
              </a:rPr>
              <a:t>81%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43896" y="4472903"/>
            <a:ext cx="2828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1,009 First-Time, Full-Time </a:t>
            </a:r>
          </a:p>
          <a:p>
            <a:r>
              <a:rPr lang="en-US" sz="1600" b="1" dirty="0">
                <a:latin typeface="Arial"/>
                <a:cs typeface="Arial"/>
              </a:rPr>
              <a:t>New Students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97542" y="5155395"/>
            <a:ext cx="1254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Arial"/>
                <a:cs typeface="Arial"/>
              </a:rPr>
              <a:t>41%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8021" y="5171403"/>
            <a:ext cx="2212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3,431 Undergraduate</a:t>
            </a:r>
          </a:p>
          <a:p>
            <a:r>
              <a:rPr lang="en-US" sz="1600" b="1" dirty="0">
                <a:latin typeface="Arial"/>
                <a:cs typeface="Arial"/>
              </a:rPr>
              <a:t>Enrollment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48443" y="1118931"/>
            <a:ext cx="4422650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B31138"/>
                </a:solidFill>
                <a:latin typeface="Arial"/>
                <a:cs typeface="Arial"/>
              </a:rPr>
              <a:t>Unprecedented</a:t>
            </a:r>
          </a:p>
          <a:p>
            <a:r>
              <a:rPr lang="en-US" sz="2400" b="1" dirty="0">
                <a:solidFill>
                  <a:srgbClr val="B31138"/>
                </a:solidFill>
                <a:latin typeface="Arial"/>
                <a:cs typeface="Arial"/>
              </a:rPr>
              <a:t>Graduate Enrollment Growth</a:t>
            </a:r>
            <a:endParaRPr lang="en-US" sz="3600" b="1" dirty="0">
              <a:solidFill>
                <a:srgbClr val="B31138"/>
              </a:solidFill>
              <a:latin typeface="Arial"/>
              <a:cs typeface="Arial"/>
            </a:endParaRPr>
          </a:p>
          <a:p>
            <a:r>
              <a:rPr lang="en-US" sz="1600" b="1" dirty="0">
                <a:latin typeface="Arial"/>
                <a:cs typeface="Arial"/>
              </a:rPr>
              <a:t>Prospective student interest is</a:t>
            </a:r>
          </a:p>
          <a:p>
            <a:r>
              <a:rPr lang="en-US" sz="1600" b="1" dirty="0">
                <a:latin typeface="Arial"/>
                <a:cs typeface="Arial"/>
              </a:rPr>
              <a:t>stronger than ever.</a:t>
            </a:r>
          </a:p>
        </p:txBody>
      </p:sp>
      <p:sp>
        <p:nvSpPr>
          <p:cNvPr id="14" name="Up Arrow 13"/>
          <p:cNvSpPr/>
          <p:nvPr/>
        </p:nvSpPr>
        <p:spPr>
          <a:xfrm>
            <a:off x="4898388" y="2820199"/>
            <a:ext cx="1877281" cy="3055936"/>
          </a:xfrm>
          <a:prstGeom prst="upArrow">
            <a:avLst>
              <a:gd name="adj1" fmla="val 66346"/>
              <a:gd name="adj2" fmla="val 49251"/>
            </a:avLst>
          </a:prstGeom>
          <a:gradFill>
            <a:gsLst>
              <a:gs pos="0">
                <a:srgbClr val="0F787D"/>
              </a:gs>
              <a:gs pos="100000">
                <a:srgbClr val="04316D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22192" y="3725295"/>
            <a:ext cx="1229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Arial"/>
                <a:cs typeface="Arial"/>
              </a:rPr>
              <a:t>145%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18682" y="3761950"/>
            <a:ext cx="1978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7,892 Applications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22193" y="4466019"/>
            <a:ext cx="1229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Arial"/>
                <a:cs typeface="Arial"/>
              </a:rPr>
              <a:t>16%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28207" y="4468864"/>
            <a:ext cx="2566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3,498 Graduate Enrollment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22193" y="5155394"/>
            <a:ext cx="1229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Arial"/>
                <a:cs typeface="Arial"/>
              </a:rPr>
              <a:t>73%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28207" y="5211209"/>
            <a:ext cx="203543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2,274 Full-Time </a:t>
            </a:r>
            <a:br>
              <a:rPr lang="en-US" sz="1600" b="1" dirty="0">
                <a:latin typeface="Arial"/>
                <a:cs typeface="Arial"/>
              </a:rPr>
            </a:br>
            <a:r>
              <a:rPr lang="en-US" sz="1600" b="1" dirty="0">
                <a:latin typeface="Arial"/>
                <a:cs typeface="Arial"/>
              </a:rPr>
              <a:t>Graduate Students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5709" y="6005606"/>
            <a:ext cx="65211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latin typeface="Arial"/>
                <a:cs typeface="Arial"/>
              </a:rPr>
              <a:t>Enrollment figures reflect Fall 2018 census data. Percent increases reflect growth since 2011.</a:t>
            </a:r>
          </a:p>
        </p:txBody>
      </p:sp>
    </p:spTree>
    <p:extLst>
      <p:ext uri="{BB962C8B-B14F-4D97-AF65-F5344CB8AC3E}">
        <p14:creationId xmlns="" xmlns:p14="http://schemas.microsoft.com/office/powerpoint/2010/main" val="2866078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Lifelong Returns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Stellar student outcomes are a Stevens standard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6EBEAE8-AD8A-B54A-88F9-60A46240CB95}"/>
              </a:ext>
            </a:extLst>
          </p:cNvPr>
          <p:cNvSpPr txBox="1"/>
          <p:nvPr/>
        </p:nvSpPr>
        <p:spPr>
          <a:xfrm>
            <a:off x="317714" y="5816894"/>
            <a:ext cx="57576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Data from the Career Outcomes Report for the Class of 2018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2CAA427-FF88-8D4B-9951-C24DE16297F5}"/>
              </a:ext>
            </a:extLst>
          </p:cNvPr>
          <p:cNvSpPr txBox="1"/>
          <p:nvPr/>
        </p:nvSpPr>
        <p:spPr>
          <a:xfrm>
            <a:off x="3129693" y="2104743"/>
            <a:ext cx="377480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Average starting salary of graduates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674FEF1-B764-CD4C-8B94-CEC346CF9267}"/>
              </a:ext>
            </a:extLst>
          </p:cNvPr>
          <p:cNvSpPr txBox="1"/>
          <p:nvPr/>
        </p:nvSpPr>
        <p:spPr>
          <a:xfrm>
            <a:off x="317714" y="1553916"/>
            <a:ext cx="2967927" cy="9233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6000" b="1" dirty="0">
                <a:solidFill>
                  <a:srgbClr val="0F78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$71,400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517096A-910C-584F-8CF3-B305C09797EC}"/>
              </a:ext>
            </a:extLst>
          </p:cNvPr>
          <p:cNvSpPr txBox="1"/>
          <p:nvPr/>
        </p:nvSpPr>
        <p:spPr>
          <a:xfrm>
            <a:off x="1913558" y="3006714"/>
            <a:ext cx="377432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of students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secured intended outcomes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within six months of graduation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E8FC509-579F-A04C-A54C-5FDDEB1D1EEE}"/>
              </a:ext>
            </a:extLst>
          </p:cNvPr>
          <p:cNvSpPr txBox="1"/>
          <p:nvPr/>
        </p:nvSpPr>
        <p:spPr>
          <a:xfrm>
            <a:off x="317714" y="2685463"/>
            <a:ext cx="206031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0" b="1" dirty="0">
                <a:solidFill>
                  <a:srgbClr val="8A00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96%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B4E33B9-8335-A840-BD69-94700D67975F}"/>
              </a:ext>
            </a:extLst>
          </p:cNvPr>
          <p:cNvSpPr txBox="1"/>
          <p:nvPr/>
        </p:nvSpPr>
        <p:spPr>
          <a:xfrm>
            <a:off x="1913558" y="4196360"/>
            <a:ext cx="285217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had their outcomes finalized prior to graduation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578AC36-4E4A-B742-BF8A-EEEC91B485E4}"/>
              </a:ext>
            </a:extLst>
          </p:cNvPr>
          <p:cNvSpPr txBox="1"/>
          <p:nvPr/>
        </p:nvSpPr>
        <p:spPr>
          <a:xfrm>
            <a:off x="317714" y="3875109"/>
            <a:ext cx="206031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0" b="1" dirty="0">
                <a:solidFill>
                  <a:srgbClr val="DF70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79%</a:t>
            </a:r>
          </a:p>
        </p:txBody>
      </p:sp>
    </p:spTree>
    <p:extLst>
      <p:ext uri="{BB962C8B-B14F-4D97-AF65-F5344CB8AC3E}">
        <p14:creationId xmlns="" xmlns:p14="http://schemas.microsoft.com/office/powerpoint/2010/main" val="2173093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535643856"/>
              </p:ext>
            </p:extLst>
          </p:nvPr>
        </p:nvGraphicFramePr>
        <p:xfrm>
          <a:off x="442210" y="1990764"/>
          <a:ext cx="8259579" cy="39241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52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7939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6162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24500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1025705"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  <a:t>A Fingernail-Size Gadget Could Prevent Babies From Being Stillborn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kern="120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8/9/2019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  <a:t>How Big A Threat Is An Electromagnetic Attack?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kern="120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7/27/2019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62953"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  <a:t>Football’s Concussion Crisis Is Awash With Pseudoscience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kern="120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10/2/2019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  <a:t>Bursting the Aquarium Bubble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kern="120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4/25/2019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  <a:t>Have You Seen Any Nazi Uranium? These Researchers Want to Know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kern="120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8/31/2019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  <a:t>CEO Hubris Costs Millions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kern="120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10/13/2018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67236"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i="1" kern="12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i="1" kern="12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  <a:t>Quantum Gravity Could Reverse Cause And Effect </a:t>
                      </a:r>
                      <a:endParaRPr lang="en-US" sz="1200" baseline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kern="120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8/29/2019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  <a:t>AI Could Make Cyberattacks More Dangerous, Harder to Detect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kern="120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11/13/2018</a:t>
                      </a:r>
                    </a:p>
                    <a:p>
                      <a:pPr marL="0" algn="l" defTabSz="457200" rtl="0" eaLnBrk="1" latinLnBrk="0" hangingPunct="1"/>
                      <a:endParaRPr lang="en-US" sz="900" i="1" kern="12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Stevens in the News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 wrap="square"/>
          <a:lstStyle/>
          <a:p>
            <a:r>
              <a:rPr lang="en-US" dirty="0"/>
              <a:t>National media attention for topics ranging from leadership and financial systems to coastal resiliency and cybersecurity.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9250" y="1877928"/>
            <a:ext cx="817066" cy="81706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91" y="4873545"/>
            <a:ext cx="928084" cy="92808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-2907366" y="33590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680" y="2042830"/>
            <a:ext cx="1257106" cy="5990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154" y="4109755"/>
            <a:ext cx="1246158" cy="4070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853" y="3193288"/>
            <a:ext cx="1304761" cy="26808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8182" y="3803167"/>
            <a:ext cx="919203" cy="8400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3300" y="3040583"/>
            <a:ext cx="1328966" cy="4620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5019294" y="4988634"/>
            <a:ext cx="1196978" cy="76096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47630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75DEE723-1268-BF4E-8522-A4CF2BF6EC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3724" r="1987" b="5516"/>
          <a:stretch/>
        </p:blipFill>
        <p:spPr>
          <a:xfrm>
            <a:off x="0" y="3522572"/>
            <a:ext cx="9144000" cy="287866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Reach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vast international network offers boundless opportunities in our global economy.</a:t>
            </a: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4222" y="5899044"/>
            <a:ext cx="30588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Arial"/>
                <a:cs typeface="Arial"/>
              </a:rPr>
              <a:t>Geographic data reflects Fall 2018 census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="" xmlns:a16="http://schemas.microsoft.com/office/drawing/2014/main" id="{FA0F07D9-19B2-DD44-A2C5-D9C33CC0ED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709351"/>
            <a:ext cx="4597536" cy="2192089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Students from </a:t>
            </a:r>
            <a:r>
              <a:rPr lang="en-US" b="1" dirty="0"/>
              <a:t>40 states </a:t>
            </a:r>
            <a:r>
              <a:rPr lang="en-US" dirty="0"/>
              <a:t>and </a:t>
            </a:r>
            <a:r>
              <a:rPr lang="en-US" b="1" dirty="0"/>
              <a:t>54 countries</a:t>
            </a:r>
            <a:r>
              <a:rPr lang="en-US" dirty="0"/>
              <a:t> and alumni from every region of the world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Global international student exchange agreements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Study abroad opportunities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="" xmlns:a16="http://schemas.microsoft.com/office/drawing/2014/main" id="{F453D7B8-3577-8941-ACE9-B3312250F05A}"/>
              </a:ext>
            </a:extLst>
          </p:cNvPr>
          <p:cNvSpPr txBox="1">
            <a:spLocks/>
          </p:cNvSpPr>
          <p:nvPr/>
        </p:nvSpPr>
        <p:spPr>
          <a:xfrm>
            <a:off x="4911634" y="1709352"/>
            <a:ext cx="3901439" cy="1817620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Global academic partnerships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Worldwide research programs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Partnerships with multinational corporations and governments</a:t>
            </a:r>
          </a:p>
        </p:txBody>
      </p:sp>
    </p:spTree>
    <p:extLst>
      <p:ext uri="{BB962C8B-B14F-4D97-AF65-F5344CB8AC3E}">
        <p14:creationId xmlns="" xmlns:p14="http://schemas.microsoft.com/office/powerpoint/2010/main" val="4206835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mvdataappstorageusilprod.blob.core.windows.net/medialibrary-ad9be11dbf1f402c8f416cc7e635dcf4-r/7982f934226948e2b890dee69536d967/7982f934226948e2b890dee69536d967/Large/242_0039.jpg?sv=2017-04-17&amp;sr=b&amp;si=201904101657&amp;sig=Br6uTqhA5JMvngnVQFgh31ZXKKzx1Yhbakiz29MreyM%3D&amp;st=1000-06-23T22%3A00%3A06Z&amp;se=2029-09-20T09%3A55%3A27Z">
            <a:extLst>
              <a:ext uri="{FF2B5EF4-FFF2-40B4-BE49-F238E27FC236}">
                <a16:creationId xmlns="" xmlns:a16="http://schemas.microsoft.com/office/drawing/2014/main" id="{9B8A0592-FD8A-0141-A990-FA70DE60D3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1379835" y="3271024"/>
            <a:ext cx="5709481" cy="31300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Stevens Alumni Network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Stevens alumni are leaders in companies as diverse as United Technologies Corporation, PSEG, Healthfirst, Merck, Citibank, SAP, Goldman Sachs and AT&amp;T.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7013" y="2043071"/>
            <a:ext cx="1847125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 b="1" dirty="0">
                <a:solidFill>
                  <a:srgbClr val="90152A"/>
                </a:solidFill>
                <a:latin typeface="Arial"/>
                <a:cs typeface="Arial"/>
              </a:rPr>
              <a:t>40,000+</a:t>
            </a:r>
            <a:r>
              <a:rPr lang="en-US" sz="2400" b="1" dirty="0">
                <a:latin typeface="Arial"/>
                <a:cs typeface="Arial"/>
              </a:rPr>
              <a:t>Alumni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74138" y="2043071"/>
            <a:ext cx="3717362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600" b="1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Arial"/>
                <a:cs typeface="Arial"/>
              </a:rPr>
              <a:t>More than </a:t>
            </a:r>
            <a:r>
              <a:rPr lang="en-US" sz="3600" dirty="0">
                <a:solidFill>
                  <a:srgbClr val="0F787D"/>
                </a:solidFill>
                <a:latin typeface="Arial"/>
                <a:cs typeface="Arial"/>
              </a:rPr>
              <a:t>80</a:t>
            </a:r>
            <a:r>
              <a:rPr lang="en-US" sz="3600" dirty="0">
                <a:gradFill flip="none" rotWithShape="1">
                  <a:gsLst>
                    <a:gs pos="0">
                      <a:srgbClr val="8A0028">
                        <a:alpha val="50000"/>
                      </a:srgbClr>
                    </a:gs>
                    <a:gs pos="100000">
                      <a:srgbClr val="8A0028"/>
                    </a:gs>
                  </a:gsLst>
                  <a:lin ang="5400000" scaled="0"/>
                  <a:tileRect/>
                </a:gradFill>
                <a:latin typeface="Arial"/>
                <a:cs typeface="Arial"/>
              </a:rPr>
              <a:t> </a:t>
            </a:r>
          </a:p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Arial"/>
                <a:cs typeface="Arial"/>
              </a:rPr>
              <a:t>countries represented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89481" y="2043071"/>
            <a:ext cx="2738883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600" b="1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3A82C4"/>
                </a:solidFill>
                <a:latin typeface="Arial"/>
                <a:cs typeface="Arial"/>
              </a:rPr>
              <a:t>20+ </a:t>
            </a:r>
            <a:r>
              <a:rPr lang="en-US" sz="2400" dirty="0">
                <a:solidFill>
                  <a:schemeClr val="tx1"/>
                </a:solidFill>
                <a:latin typeface="Arial"/>
                <a:cs typeface="Arial"/>
              </a:rPr>
              <a:t>official clubs worldwide </a:t>
            </a:r>
          </a:p>
        </p:txBody>
      </p:sp>
      <p:pic>
        <p:nvPicPr>
          <p:cNvPr id="1026" name="Picture 2" descr="https://mvdataappstorageusilprod.blob.core.windows.net/medialibrary-ad9be11dbf1f402c8f416cc7e635dcf4-r/4b4861e553f94ecdb84eb463c1ad81a6/4b4861e553f94ecdb84eb463c1ad81a6/Large/242_0640.jpg?sv=2017-04-17&amp;sr=b&amp;si=201904101657&amp;sig=MUWV4xhgCldMS0PVx18goMNNvenlVBNQhH3Lro%2FJba0%3D&amp;st=1120-02-05T15%3A12%3A36Z&amp;se=2029-09-20T09%3A53%3A33Z">
            <a:extLst>
              <a:ext uri="{FF2B5EF4-FFF2-40B4-BE49-F238E27FC236}">
                <a16:creationId xmlns="" xmlns:a16="http://schemas.microsoft.com/office/drawing/2014/main" id="{FB0D97E8-7D3B-9243-A666-44F54A57B8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5989481" y="3267518"/>
            <a:ext cx="3153184" cy="313259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mvdataappstorageusilprod.blob.core.windows.net/medialibrary-ad9be11dbf1f402c8f416cc7e635dcf4-r/04015bfda2404ea5b90650473c6a388d/04015bfda2404ea5b90650473c6a388d/Large/242_0378.jpg?sv=2017-04-17&amp;sr=b&amp;si=201904101657&amp;sig=UqLk0Ym6A0sXF2Ffiqv40zrG1PUf8iRFhpf%2FeqGmhqY%3D&amp;st=1726-05-10T00%3A03%3A43Z&amp;se=2029-09-20T09%3A59%3A59Z">
            <a:extLst>
              <a:ext uri="{FF2B5EF4-FFF2-40B4-BE49-F238E27FC236}">
                <a16:creationId xmlns="" xmlns:a16="http://schemas.microsoft.com/office/drawing/2014/main" id="{AED0CC9F-9DED-7C4E-86A7-D2DE02C70A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-17784" y="3276387"/>
            <a:ext cx="2646218" cy="31237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989126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CF64A9F7-1A1C-4640-B6A0-FAAC06B14D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5569" y="593903"/>
            <a:ext cx="2865526" cy="463677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C272DDA0-B36C-9449-BC04-CCE82F0CA2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1" name="Picture Placeholder 20">
            <a:extLst>
              <a:ext uri="{FF2B5EF4-FFF2-40B4-BE49-F238E27FC236}">
                <a16:creationId xmlns="" xmlns:a16="http://schemas.microsoft.com/office/drawing/2014/main" id="{40FAFC12-2C34-3940-8AE9-F08DBF417C8D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3866827" y="1688029"/>
            <a:ext cx="5122191" cy="4705022"/>
          </a:xfrm>
          <a:effectLst/>
        </p:spPr>
      </p:pic>
      <p:sp>
        <p:nvSpPr>
          <p:cNvPr id="9" name="Title 8">
            <a:extLst>
              <a:ext uri="{FF2B5EF4-FFF2-40B4-BE49-F238E27FC236}">
                <a16:creationId xmlns="" xmlns:a16="http://schemas.microsoft.com/office/drawing/2014/main" id="{A7E649F9-C077-CD47-AF2E-9E35EEED4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Athletics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="" xmlns:a16="http://schemas.microsoft.com/office/drawing/2014/main" id="{B40981C6-B58C-0945-A855-3809C3744310}"/>
              </a:ext>
            </a:extLst>
          </p:cNvPr>
          <p:cNvSpPr txBox="1">
            <a:spLocks/>
          </p:cNvSpPr>
          <p:nvPr/>
        </p:nvSpPr>
        <p:spPr>
          <a:xfrm>
            <a:off x="227013" y="1255363"/>
            <a:ext cx="3492580" cy="41535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Division III Varsity Sports</a:t>
            </a:r>
          </a:p>
          <a:p>
            <a:pPr marL="285750" lvl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Member of the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MAC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(Middle Atlantic Conference)</a:t>
            </a:r>
          </a:p>
          <a:p>
            <a:pPr marL="285750" lvl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Combined cumulative GPA for all varsity sports &gt;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3.5</a:t>
            </a:r>
          </a:p>
          <a:p>
            <a:pPr marL="285750" lvl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COSIDA Academic 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All-Americans since 2012</a:t>
            </a:r>
          </a:p>
          <a:p>
            <a:pPr marL="285750" lvl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national titles since 2011</a:t>
            </a:r>
          </a:p>
          <a:p>
            <a:pPr marL="285750" lvl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consecutive top-50 placements in the Learfield Sports Directors’ Cup for national program-wide success</a:t>
            </a:r>
          </a:p>
        </p:txBody>
      </p:sp>
    </p:spTree>
    <p:extLst>
      <p:ext uri="{BB962C8B-B14F-4D97-AF65-F5344CB8AC3E}">
        <p14:creationId xmlns="" xmlns:p14="http://schemas.microsoft.com/office/powerpoint/2010/main" val="3755067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Innovation Applied</a:t>
            </a:r>
          </a:p>
          <a:p>
            <a:r>
              <a:rPr lang="en-US" sz="1800" dirty="0"/>
              <a:t>A unique and powerful academic experience</a:t>
            </a:r>
          </a:p>
        </p:txBody>
      </p:sp>
    </p:spTree>
    <p:extLst>
      <p:ext uri="{BB962C8B-B14F-4D97-AF65-F5344CB8AC3E}">
        <p14:creationId xmlns="" xmlns:p14="http://schemas.microsoft.com/office/powerpoint/2010/main" val="2106456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74776" y="573205"/>
            <a:ext cx="8805158" cy="5759356"/>
          </a:xfrm>
        </p:spPr>
        <p:txBody>
          <a:bodyPr/>
          <a:lstStyle/>
          <a:p>
            <a:pPr algn="l"/>
            <a:r>
              <a:rPr lang="en-US" sz="2800" dirty="0" smtClean="0"/>
              <a:t>Introduction</a:t>
            </a:r>
          </a:p>
          <a:p>
            <a:pPr algn="just">
              <a:buFont typeface="Arial" pitchFamily="34" charset="0"/>
              <a:buChar char="•"/>
            </a:pPr>
            <a:r>
              <a:rPr lang="en-US" sz="2400" dirty="0" smtClean="0"/>
              <a:t> </a:t>
            </a:r>
            <a:r>
              <a:rPr lang="en-US" sz="2400" b="0" dirty="0" smtClean="0"/>
              <a:t>Project aims to be a proof of concept  for implementing predictive system for guiding stock market investment</a:t>
            </a:r>
          </a:p>
          <a:p>
            <a:pPr algn="just">
              <a:buFont typeface="Arial" pitchFamily="34" charset="0"/>
              <a:buChar char="•"/>
            </a:pPr>
            <a:r>
              <a:rPr lang="en-US" sz="2400" b="0" dirty="0" smtClean="0"/>
              <a:t> It uses machine learning principles and sentiment analysis to find correlation between “market sentiment” and “public sentiment”</a:t>
            </a:r>
          </a:p>
          <a:p>
            <a:pPr algn="just">
              <a:buFont typeface="Arial" pitchFamily="34" charset="0"/>
              <a:buChar char="•"/>
            </a:pPr>
            <a:r>
              <a:rPr lang="en-US" sz="2400" b="0" dirty="0" smtClean="0"/>
              <a:t> We used Yahoo finance API to fetch real time stock market data and Twitter newsfeed to measure impact on those stock data</a:t>
            </a:r>
          </a:p>
          <a:p>
            <a:pPr algn="just">
              <a:buFont typeface="Arial" pitchFamily="34" charset="0"/>
              <a:buChar char="•"/>
            </a:pPr>
            <a:r>
              <a:rPr lang="en-US" sz="2400" b="0" dirty="0" smtClean="0"/>
              <a:t> Stock market prices and Twitter news feed are collected periodically for five different companies and our system gives the feedback for each one of them.</a:t>
            </a:r>
          </a:p>
        </p:txBody>
      </p:sp>
    </p:spTree>
    <p:extLst>
      <p:ext uri="{BB962C8B-B14F-4D97-AF65-F5344CB8AC3E}">
        <p14:creationId xmlns="" xmlns:p14="http://schemas.microsoft.com/office/powerpoint/2010/main" val="219750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Research Centers and Labs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00517" y="1478006"/>
            <a:ext cx="3558561" cy="3034727"/>
          </a:xfrm>
        </p:spPr>
        <p:txBody>
          <a:bodyPr>
            <a:noAutofit/>
          </a:bodyPr>
          <a:lstStyle/>
          <a:p>
            <a:r>
              <a:rPr lang="en-US" sz="1400" dirty="0"/>
              <a:t>Center for Complex Systems and Enterprises (CCSE) </a:t>
            </a:r>
          </a:p>
          <a:p>
            <a:r>
              <a:rPr lang="en-US" sz="1400" dirty="0"/>
              <a:t>Center for Decision Technologies (CDT) </a:t>
            </a:r>
          </a:p>
          <a:p>
            <a:r>
              <a:rPr lang="en-US" sz="1400" dirty="0"/>
              <a:t>Center for Environmental Systems (CES) </a:t>
            </a:r>
          </a:p>
          <a:p>
            <a:r>
              <a:rPr lang="en-US" sz="1400" dirty="0"/>
              <a:t>Center for Healthcare Innovation (CHI) </a:t>
            </a:r>
          </a:p>
          <a:p>
            <a:r>
              <a:rPr lang="en-US" sz="1400" dirty="0"/>
              <a:t>Center for Innovation in Engineering and Science Education (CIESE) </a:t>
            </a:r>
          </a:p>
          <a:p>
            <a:r>
              <a:rPr lang="en-US" sz="1400" dirty="0"/>
              <a:t>Center for Quantum Science and Engineering (CQSE)</a:t>
            </a:r>
          </a:p>
          <a:p>
            <a:endParaRPr lang="en-US" sz="1400" dirty="0"/>
          </a:p>
        </p:txBody>
      </p:sp>
      <p:sp>
        <p:nvSpPr>
          <p:cNvPr id="8" name="Text Placeholder 4">
            <a:extLst>
              <a:ext uri="{FF2B5EF4-FFF2-40B4-BE49-F238E27FC236}">
                <a16:creationId xmlns="" xmlns:a16="http://schemas.microsoft.com/office/drawing/2014/main" id="{9B8B011A-C3E7-7740-A99E-E31D7AA4D3AF}"/>
              </a:ext>
            </a:extLst>
          </p:cNvPr>
          <p:cNvSpPr txBox="1">
            <a:spLocks/>
          </p:cNvSpPr>
          <p:nvPr/>
        </p:nvSpPr>
        <p:spPr>
          <a:xfrm>
            <a:off x="3942106" y="1478006"/>
            <a:ext cx="3398638" cy="3034727"/>
          </a:xfrm>
          <a:prstGeom prst="rect">
            <a:avLst/>
          </a:prstGeom>
        </p:spPr>
        <p:txBody>
          <a:bodyPr vert="horz">
            <a:noAutofit/>
          </a:bodyPr>
          <a:lstStyle>
            <a:lvl1pPr marL="214313" indent="-214313" algn="l" defTabSz="457200" rtl="0" eaLnBrk="1" latinLnBrk="0" hangingPunct="1"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557213" indent="-214313" algn="l" defTabSz="457200" rtl="0" eaLnBrk="1" latinLnBrk="0" hangingPunct="1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105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857250" indent="-171450" algn="l" defTabSz="457200" rtl="0" eaLnBrk="1" latinLnBrk="0" hangingPunct="1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9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243013" indent="-214313" algn="l" defTabSz="457200" rtl="0" eaLnBrk="1" latinLnBrk="0" hangingPunct="1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75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543050" indent="-171450" algn="l" defTabSz="457200" rtl="0" eaLnBrk="1" latinLnBrk="0" hangingPunct="1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75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Davidson Laboratory </a:t>
            </a:r>
          </a:p>
          <a:p>
            <a:r>
              <a:rPr lang="en-US" sz="1400" dirty="0"/>
              <a:t>Hanlon Financial Systems Center (FSC)</a:t>
            </a:r>
          </a:p>
          <a:p>
            <a:r>
              <a:rPr lang="en-US" sz="1400" dirty="0"/>
              <a:t>Highly Filled Materials Institute (</a:t>
            </a:r>
            <a:r>
              <a:rPr lang="en-US" sz="1400" dirty="0" err="1"/>
              <a:t>HfMI</a:t>
            </a:r>
            <a:r>
              <a:rPr lang="en-US" sz="1400" dirty="0"/>
              <a:t>) </a:t>
            </a:r>
          </a:p>
          <a:p>
            <a:r>
              <a:rPr lang="en-US" sz="1400" dirty="0"/>
              <a:t>The New Jersey Center for </a:t>
            </a:r>
            <a:r>
              <a:rPr lang="en-US" sz="1400" dirty="0" err="1"/>
              <a:t>MicroChemical</a:t>
            </a:r>
            <a:r>
              <a:rPr lang="en-US" sz="1400" dirty="0"/>
              <a:t> Systems (NJCMCS) </a:t>
            </a:r>
          </a:p>
          <a:p>
            <a:r>
              <a:rPr lang="en-US" sz="1400" dirty="0"/>
              <a:t>Sensor Technology &amp; Applied Research Center (STAR) </a:t>
            </a:r>
          </a:p>
          <a:p>
            <a:r>
              <a:rPr lang="en-US" sz="1400" dirty="0"/>
              <a:t>Stevens Institute for Artificial Intelligence (SIAI)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130ABD7-78A4-FC4B-96EE-D4F19ED705AF}"/>
              </a:ext>
            </a:extLst>
          </p:cNvPr>
          <p:cNvSpPr txBox="1"/>
          <p:nvPr/>
        </p:nvSpPr>
        <p:spPr>
          <a:xfrm>
            <a:off x="217489" y="1120972"/>
            <a:ext cx="2711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University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7429BFC-F168-A544-A017-B5E573857228}"/>
              </a:ext>
            </a:extLst>
          </p:cNvPr>
          <p:cNvSpPr txBox="1"/>
          <p:nvPr/>
        </p:nvSpPr>
        <p:spPr>
          <a:xfrm>
            <a:off x="217489" y="4493004"/>
            <a:ext cx="2711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Department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="" xmlns:a16="http://schemas.microsoft.com/office/drawing/2014/main" id="{D1CEFF8A-CB15-764F-8CF1-D0F3CBED905E}"/>
              </a:ext>
            </a:extLst>
          </p:cNvPr>
          <p:cNvSpPr txBox="1">
            <a:spLocks/>
          </p:cNvSpPr>
          <p:nvPr/>
        </p:nvSpPr>
        <p:spPr>
          <a:xfrm>
            <a:off x="300517" y="4866970"/>
            <a:ext cx="5255625" cy="1138194"/>
          </a:xfrm>
          <a:prstGeom prst="rect">
            <a:avLst/>
          </a:prstGeom>
        </p:spPr>
        <p:txBody>
          <a:bodyPr vert="horz">
            <a:noAutofit/>
          </a:bodyPr>
          <a:lstStyle>
            <a:lvl1pPr marL="214313" indent="-214313" algn="l" defTabSz="457200" rtl="0" eaLnBrk="1" latinLnBrk="0" hangingPunct="1"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557213" indent="-214313" algn="l" defTabSz="457200" rtl="0" eaLnBrk="1" latinLnBrk="0" hangingPunct="1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105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857250" indent="-171450" algn="l" defTabSz="457200" rtl="0" eaLnBrk="1" latinLnBrk="0" hangingPunct="1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9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243013" indent="-214313" algn="l" defTabSz="457200" rtl="0" eaLnBrk="1" latinLnBrk="0" hangingPunct="1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75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543050" indent="-171450" algn="l" defTabSz="457200" rtl="0" eaLnBrk="1" latinLnBrk="0" hangingPunct="1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75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Center for the Advancement of Secure Systems &amp; Information Assurance (CASSIA)</a:t>
            </a:r>
          </a:p>
          <a:p>
            <a:r>
              <a:rPr lang="en-US" sz="1400" dirty="0"/>
              <a:t>Design &amp; Manufacturing Institute (DMI)</a:t>
            </a:r>
          </a:p>
          <a:p>
            <a:r>
              <a:rPr lang="en-US" sz="1400" dirty="0"/>
              <a:t>Stevens Alliance for Innovation and Leadership (SAIL)</a:t>
            </a:r>
          </a:p>
        </p:txBody>
      </p:sp>
    </p:spTree>
    <p:extLst>
      <p:ext uri="{BB962C8B-B14F-4D97-AF65-F5344CB8AC3E}">
        <p14:creationId xmlns="" xmlns:p14="http://schemas.microsoft.com/office/powerpoint/2010/main" val="921175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6670EBC8-202F-DA44-82BF-918A17E8C5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2347267"/>
            <a:ext cx="3849041" cy="4384543"/>
          </a:xfrm>
        </p:spPr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Technology support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Opportunities to share best practices and experiences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Networking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Access to legal and accounting experts and investors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Education in building a successful business</a:t>
            </a:r>
          </a:p>
          <a:p>
            <a:r>
              <a:rPr lang="en-US" dirty="0"/>
              <a:t>The SVC provides the infrastructure, resources, training and support to bring entrepreneurial dreams closer to reality.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94D63FDD-8154-BB48-9C4B-90EB4D2EC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Stevens Venture Center: </a:t>
            </a:r>
            <a:br>
              <a:rPr lang="en-US" dirty="0"/>
            </a:br>
            <a:r>
              <a:rPr lang="en-US" dirty="0"/>
              <a:t>Fueling Entrepreneurship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DC1E88B-3D05-3844-9F6A-E8B3B8D8D6A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06D5DE3-8C89-3545-87EA-E147BF6EEA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7013" y="1495928"/>
            <a:ext cx="8691562" cy="408060"/>
          </a:xfrm>
        </p:spPr>
        <p:txBody>
          <a:bodyPr/>
          <a:lstStyle/>
          <a:p>
            <a:r>
              <a:rPr lang="en-US" dirty="0"/>
              <a:t>A dynamic, collaborative environment where selected entrepreneurs can develop promising concepts and technologies into thriving businesses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22ECB2D-9F8C-9248-B5B8-8C743F7CA2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4401519" y="2469817"/>
            <a:ext cx="4316278" cy="329140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05229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431863"/>
            <a:ext cx="7303340" cy="535863"/>
          </a:xfrm>
        </p:spPr>
        <p:txBody>
          <a:bodyPr/>
          <a:lstStyle/>
          <a:p>
            <a:r>
              <a:rPr lang="en-US" dirty="0"/>
              <a:t>Shaping the Future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27013" y="1014195"/>
            <a:ext cx="7715203" cy="843481"/>
          </a:xfrm>
        </p:spPr>
        <p:txBody>
          <a:bodyPr/>
          <a:lstStyle/>
          <a:p>
            <a:r>
              <a:rPr lang="en-US" dirty="0"/>
              <a:t>Stevens research tackles some of the most urgent challenges facing our world today.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6853121" y="1733719"/>
            <a:ext cx="1851024" cy="1655545"/>
          </a:xfrm>
          <a:prstGeom prst="rect">
            <a:avLst/>
          </a:prstGeom>
          <a:ln>
            <a:noFill/>
          </a:ln>
        </p:spPr>
      </p:pic>
      <p:pic>
        <p:nvPicPr>
          <p:cNvPr id="7" name="Picture 6" descr="Healthcare-delivery 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4704118" y="1733719"/>
            <a:ext cx="1833562" cy="1655545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328309" y="1733719"/>
            <a:ext cx="1902129" cy="1655545"/>
          </a:xfrm>
          <a:prstGeom prst="rect">
            <a:avLst/>
          </a:prstGeom>
          <a:ln>
            <a:noFill/>
          </a:ln>
        </p:spPr>
      </p:pic>
      <p:pic>
        <p:nvPicPr>
          <p:cNvPr id="9" name="Picture 8" descr="shutterstock_64825354.jpg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2545879" y="1733719"/>
            <a:ext cx="1842798" cy="1655546"/>
          </a:xfrm>
          <a:prstGeom prst="rect">
            <a:avLst/>
          </a:prstGeom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328309" y="3446741"/>
            <a:ext cx="199142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Arial"/>
                <a:cs typeface="Arial"/>
              </a:rPr>
              <a:t>Resilient engineering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31936" y="3446742"/>
            <a:ext cx="190490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Arial"/>
                <a:cs typeface="Arial"/>
              </a:rPr>
              <a:t>Energy innovation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49039" y="3446742"/>
            <a:ext cx="19531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Arial"/>
                <a:cs typeface="Arial"/>
              </a:rPr>
              <a:t>Healthcare delivery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0032" y="3446742"/>
            <a:ext cx="21929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Arial"/>
                <a:cs typeface="Arial"/>
              </a:rPr>
              <a:t>Nuclear preparedness</a:t>
            </a:r>
          </a:p>
          <a:p>
            <a:r>
              <a:rPr lang="en-US" sz="1400" b="1" dirty="0">
                <a:latin typeface="Arial"/>
                <a:cs typeface="Arial"/>
              </a:rPr>
              <a:t>and civil defense</a:t>
            </a:r>
          </a:p>
        </p:txBody>
      </p:sp>
      <p:pic>
        <p:nvPicPr>
          <p:cNvPr id="15" name="Picture 14" descr="Drug-Discovery .jpg">
            <a:extLst>
              <a:ext uri="{FF2B5EF4-FFF2-40B4-BE49-F238E27FC236}">
                <a16:creationId xmlns="" xmlns:a16="http://schemas.microsoft.com/office/drawing/2014/main" id="{FD8D0C67-BE7E-EE42-8F85-B1587852A9D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BEBA8EAE-BF5A-486C-A8C5-ECC9F3942E4B}">
                <a14:imgProps xmlns=""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2545238" y="4030171"/>
            <a:ext cx="1843439" cy="1644614"/>
          </a:xfrm>
          <a:prstGeom prst="rect">
            <a:avLst/>
          </a:prstGeom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F704B8-93F1-B546-8C7C-DB658056C4EB}"/>
              </a:ext>
            </a:extLst>
          </p:cNvPr>
          <p:cNvSpPr txBox="1"/>
          <p:nvPr/>
        </p:nvSpPr>
        <p:spPr>
          <a:xfrm>
            <a:off x="347951" y="5739331"/>
            <a:ext cx="190490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Arial"/>
                <a:cs typeface="Arial"/>
              </a:rPr>
              <a:t>Flood forecasting and preparation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5BCC267D-082F-5947-B3AF-D5B77A516B16}"/>
              </a:ext>
            </a:extLst>
          </p:cNvPr>
          <p:cNvSpPr txBox="1"/>
          <p:nvPr/>
        </p:nvSpPr>
        <p:spPr>
          <a:xfrm>
            <a:off x="2582061" y="5739331"/>
            <a:ext cx="187893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Arial"/>
                <a:cs typeface="Arial"/>
              </a:rPr>
              <a:t>Biomedical research and drug discovery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575AF53-207D-D941-88A2-F4BE08ABD168}"/>
              </a:ext>
            </a:extLst>
          </p:cNvPr>
          <p:cNvSpPr txBox="1"/>
          <p:nvPr/>
        </p:nvSpPr>
        <p:spPr>
          <a:xfrm>
            <a:off x="4722562" y="5739331"/>
            <a:ext cx="159986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Arial"/>
                <a:cs typeface="Arial"/>
              </a:rPr>
              <a:t>Cybersecurity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2ACC7501-21CF-474A-8348-8C5C1C304572}"/>
              </a:ext>
            </a:extLst>
          </p:cNvPr>
          <p:cNvSpPr txBox="1"/>
          <p:nvPr/>
        </p:nvSpPr>
        <p:spPr>
          <a:xfrm>
            <a:off x="6861429" y="5739330"/>
            <a:ext cx="178175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1400" b="1" dirty="0">
                <a:latin typeface="Arial"/>
                <a:cs typeface="Arial"/>
              </a:rPr>
              <a:t>Transportation planning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F13FECC4-BA7D-4542-8BCC-84E579B7EEF1}"/>
              </a:ext>
            </a:extLst>
          </p:cNvPr>
          <p:cNvPicPr>
            <a:picLocks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328308" y="4030169"/>
            <a:ext cx="1872291" cy="1644616"/>
          </a:xfrm>
          <a:prstGeom prst="rect">
            <a:avLst/>
          </a:prstGeom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E6A6D3E8-9449-2A4F-983B-3B75B5E54069}"/>
              </a:ext>
            </a:extLst>
          </p:cNvPr>
          <p:cNvPicPr>
            <a:picLocks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4704119" y="4030169"/>
            <a:ext cx="1833562" cy="1644616"/>
          </a:xfrm>
          <a:prstGeom prst="rect">
            <a:avLst/>
          </a:prstGeom>
          <a:ln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0807AFE7-8C25-694A-9BA9-3713D89C3E7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6853121" y="4030169"/>
            <a:ext cx="1852670" cy="16446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91655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27013" y="1425374"/>
            <a:ext cx="2881947" cy="4384542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The </a:t>
            </a:r>
            <a:r>
              <a:rPr lang="en-US" b="1" dirty="0"/>
              <a:t>Systems Engineering Research Center (SERC) </a:t>
            </a:r>
            <a:r>
              <a:rPr lang="en-US" dirty="0"/>
              <a:t>provides systems thought leadership to manage critical challenges facing the U.S. defense sector.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The </a:t>
            </a:r>
            <a:r>
              <a:rPr lang="en-US" b="1" dirty="0"/>
              <a:t>Center for Maritime Security (CMS) </a:t>
            </a:r>
            <a:r>
              <a:rPr lang="en-US" dirty="0"/>
              <a:t>leads national efforts in maritime security and ocean observation.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Centers of Excellence</a:t>
            </a:r>
          </a:p>
        </p:txBody>
      </p:sp>
      <p:pic>
        <p:nvPicPr>
          <p:cNvPr id="7" name="Picture Placeholder 1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3621680" y="1520792"/>
            <a:ext cx="5021806" cy="2002054"/>
          </a:xfrm>
          <a:prstGeom prst="rect">
            <a:avLst/>
          </a:prstGeom>
          <a:ln>
            <a:noFill/>
            <a:miter lim="800000"/>
          </a:ln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6AC61CE-05C1-A74B-BC15-E856BF1C21C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3621680" y="3866220"/>
            <a:ext cx="5021806" cy="20773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97633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="" xmlns:p14="http://schemas.microsoft.com/office/powerpoint/2010/main" val="2216746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3D1B2BEA-E18F-2C4B-BD4E-30C607B93B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4" y="1709351"/>
            <a:ext cx="4463520" cy="4384542"/>
          </a:xfrm>
        </p:spPr>
        <p:txBody>
          <a:bodyPr/>
          <a:lstStyle/>
          <a:p>
            <a:pPr>
              <a:spcBef>
                <a:spcPts val="1128"/>
              </a:spcBef>
            </a:pPr>
            <a:r>
              <a:rPr lang="en-US" dirty="0"/>
              <a:t>Established in 1870 by America’s first </a:t>
            </a:r>
            <a:br>
              <a:rPr lang="en-US" dirty="0"/>
            </a:br>
            <a:r>
              <a:rPr lang="en-US" dirty="0"/>
              <a:t>family of inventors</a:t>
            </a:r>
          </a:p>
          <a:p>
            <a:pPr>
              <a:spcBef>
                <a:spcPts val="1128"/>
              </a:spcBef>
            </a:pPr>
            <a:r>
              <a:rPr lang="en-US" dirty="0"/>
              <a:t>Located in Hoboken, New Jersey, minutes from Manhattan</a:t>
            </a:r>
          </a:p>
          <a:p>
            <a:pPr>
              <a:spcBef>
                <a:spcPts val="1128"/>
              </a:spcBef>
            </a:pPr>
            <a:r>
              <a:rPr lang="en-US" dirty="0"/>
              <a:t>Prepares leaders for our technology-driven world</a:t>
            </a:r>
          </a:p>
          <a:p>
            <a:pPr>
              <a:spcBef>
                <a:spcPts val="1128"/>
              </a:spcBef>
            </a:pPr>
            <a:r>
              <a:rPr lang="en-US" dirty="0"/>
              <a:t>Advances science and technology education and research in areas of great societal need</a:t>
            </a:r>
          </a:p>
          <a:p>
            <a:pPr>
              <a:spcBef>
                <a:spcPts val="1128"/>
              </a:spcBef>
            </a:pPr>
            <a:r>
              <a:rPr lang="en-US" dirty="0"/>
              <a:t>Contributes to the study and solution of </a:t>
            </a:r>
            <a:br>
              <a:rPr lang="en-US" dirty="0"/>
            </a:br>
            <a:r>
              <a:rPr lang="en-US" dirty="0"/>
              <a:t>the most challenging problems of our time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EBF307B-6399-3E4A-8841-05921710186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FFFA8043-AA96-2A43-8B70-7BF07C2B4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3" y="418353"/>
            <a:ext cx="7303340" cy="1046380"/>
          </a:xfrm>
        </p:spPr>
        <p:txBody>
          <a:bodyPr/>
          <a:lstStyle/>
          <a:p>
            <a:r>
              <a:rPr lang="en-US" dirty="0"/>
              <a:t>A Student-Centric, Technological Research University</a:t>
            </a:r>
          </a:p>
        </p:txBody>
      </p:sp>
      <p:pic>
        <p:nvPicPr>
          <p:cNvPr id="2050" name="Picture 2" descr="https://mvdataappstorageusilprod.blob.core.windows.net/medialibrary-ad9be11dbf1f402c8f416cc7e635dcf4-r/3954d5e625d44e5392106686f3ba4ea8/3954d5e625d44e5392106686f3ba4ea8/Large/53-(0-01-36-21)-adjusted.jpg?sv=2017-04-17&amp;sr=b&amp;si=201904101657&amp;sig=AoZgje%2FT9AY2wwSGeW8HRvjX0djdNwru8h7OeiMwa3U%3D&amp;st=0963-08-28T09%3A39%3A49Z&amp;se=2029-09-20T06%3A12%3A48Z">
            <a:extLst>
              <a:ext uri="{FF2B5EF4-FFF2-40B4-BE49-F238E27FC236}">
                <a16:creationId xmlns="" xmlns:a16="http://schemas.microsoft.com/office/drawing/2014/main" id="{735B1DB5-10EF-6E44-B3BE-03433E7515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4937530" y="1709351"/>
            <a:ext cx="3969403" cy="20329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mvdataappstorageusilprod.blob.core.windows.net/medialibrary-ad9be11dbf1f402c8f416cc7e635dcf4-r/100d7b1ce9564f079822d3eddf65bf44/100d7b1ce9564f079822d3eddf65bf44/Large/JV4_3601%204965.jpg?sv=2017-04-17&amp;sr=b&amp;si=201904101657&amp;sig=mnCk1hX2AMR7RIep1Ir%2B8ds8BtnYBzaVlB2KqjQMASI%3D&amp;st=1164-03-28T13%3A08%3A54Z&amp;se=2029-09-20T06%3A14%3A09Z">
            <a:extLst>
              <a:ext uri="{FF2B5EF4-FFF2-40B4-BE49-F238E27FC236}">
                <a16:creationId xmlns="" xmlns:a16="http://schemas.microsoft.com/office/drawing/2014/main" id="{85E3D5DD-D9A6-D54A-9966-574E08D7EB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6731000" y="3835399"/>
            <a:ext cx="2175933" cy="225849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mvdataappstorageusilprod.blob.core.windows.net/medialibrary-ad9be11dbf1f402c8f416cc7e635dcf4-r/e06b1055470745d79d7b779d99837bb7/e06b1055470745d79d7b779d99837bb7/Large/JV_0049.jpg?sv=2017-04-17&amp;sr=b&amp;si=201904101657&amp;sig=NKRJ0BkVaJKG3ZjBIfC49qByGaCisY4nI%2FiFUj5fcnQ%3D&amp;st=1872-02-07T15%3A27%3A52Z&amp;se=2029-09-20T06%3A26%3A23Z">
            <a:extLst>
              <a:ext uri="{FF2B5EF4-FFF2-40B4-BE49-F238E27FC236}">
                <a16:creationId xmlns="" xmlns:a16="http://schemas.microsoft.com/office/drawing/2014/main" id="{2F0872C5-EB73-0A4A-A8BD-B80014676C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4937530" y="3835398"/>
            <a:ext cx="1700337" cy="225849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3784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Technology-Focused, Broad Reach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6259" y="3729630"/>
            <a:ext cx="2012441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Charles V. Schaefer, Jr. School of Engineering and Science</a:t>
            </a:r>
          </a:p>
          <a:p>
            <a:pPr marL="0" lvl="1"/>
            <a:r>
              <a:rPr lang="en-US" sz="1200" i="1" dirty="0">
                <a:solidFill>
                  <a:srgbClr val="002A4C"/>
                </a:solidFill>
                <a:latin typeface="Arial"/>
                <a:cs typeface="Arial"/>
              </a:rPr>
              <a:t>Advancing scientific knowledge to create groundbreaking solutions to 21</a:t>
            </a:r>
            <a:r>
              <a:rPr lang="en-US" sz="1200" i="1" baseline="30000" dirty="0">
                <a:solidFill>
                  <a:srgbClr val="002A4C"/>
                </a:solidFill>
                <a:latin typeface="Arial"/>
                <a:cs typeface="Arial"/>
              </a:rPr>
              <a:t>st</a:t>
            </a:r>
            <a:r>
              <a:rPr lang="en-US" sz="1200" i="1" dirty="0">
                <a:solidFill>
                  <a:srgbClr val="002A4C"/>
                </a:solidFill>
                <a:latin typeface="Arial"/>
                <a:cs typeface="Arial"/>
              </a:rPr>
              <a:t>-century challenges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21186" y="3729630"/>
            <a:ext cx="183151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School of Business</a:t>
            </a:r>
          </a:p>
          <a:p>
            <a:pPr marL="0" lvl="1"/>
            <a:r>
              <a:rPr lang="en-US" sz="1200" i="1" dirty="0">
                <a:solidFill>
                  <a:srgbClr val="002A4C"/>
                </a:solidFill>
                <a:latin typeface="Arial"/>
                <a:cs typeface="Arial"/>
              </a:rPr>
              <a:t>Leading innovation in business management and finance, across industries and around the globe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70439" y="3729630"/>
            <a:ext cx="1803781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School of Systems and Enterprises</a:t>
            </a:r>
          </a:p>
          <a:p>
            <a:pPr marL="0" lvl="1"/>
            <a:r>
              <a:rPr lang="en-US" sz="1200" i="1" dirty="0">
                <a:solidFill>
                  <a:srgbClr val="002A4C"/>
                </a:solidFill>
                <a:latin typeface="Arial"/>
                <a:cs typeface="Arial"/>
              </a:rPr>
              <a:t>Optimizing the design, creation and operation of complex systems and organizations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28771" y="3729630"/>
            <a:ext cx="174532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College of Arts and Letters</a:t>
            </a:r>
          </a:p>
          <a:p>
            <a:pPr marL="0" lvl="1"/>
            <a:r>
              <a:rPr lang="en-US" sz="1200" i="1" dirty="0">
                <a:solidFill>
                  <a:srgbClr val="002A4C"/>
                </a:solidFill>
                <a:latin typeface="Arial"/>
                <a:cs typeface="Arial"/>
              </a:rPr>
              <a:t>Uniting humanities, arts, science and technology to inspire and inform change and innovation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2510257" y="1359637"/>
            <a:ext cx="1842448" cy="21796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286259" y="1359635"/>
            <a:ext cx="1837944" cy="2179643"/>
          </a:xfrm>
          <a:prstGeom prst="rect">
            <a:avLst/>
          </a:prstGeom>
        </p:spPr>
      </p:pic>
      <p:pic>
        <p:nvPicPr>
          <p:cNvPr id="1026" name="Picture 2" descr="https://mvdataappstorageusilprod.blob.core.windows.net/medialibrary-ad9be11dbf1f402c8f416cc7e635dcf4-r/319bd72e55c94edeb66e28b79007de09/319bd72e55c94edeb66e28b79007de09/Large/17-036_Stevens_956.jpg?sv=2017-04-17&amp;sr=b&amp;si=201904101657&amp;sig=gxzchEHNuWaypS1LNIEo%2FslojHiZXJn6j%2FEwR7RUxoA%3D&amp;st=0632-05-07T01%3A35%3A13Z&amp;se=2029-09-20T05%3A32%3A59Z">
            <a:extLst>
              <a:ext uri="{FF2B5EF4-FFF2-40B4-BE49-F238E27FC236}">
                <a16:creationId xmlns="" xmlns:a16="http://schemas.microsoft.com/office/drawing/2014/main" id="{BF928B51-3C10-614D-B283-B339583BA0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6944708" y="1359236"/>
            <a:ext cx="1876716" cy="218004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vdataappstorageusilprod.blob.core.windows.net/medialibrary-ad9be11dbf1f402c8f416cc7e635dcf4-r/1cdd636f88e64abf8afa88c955fe37f6/1cdd636f88e64abf8afa88c955fe37f6/Large/JV_0033%203483.jpg?sv=2017-04-17&amp;sr=b&amp;si=201904101657&amp;sig=Oke%2BW0I7M2nIhC8P5k2vW6E6C4QFGgQSbNfTzTCe6WQ%3D&amp;st=1142-06-13T10%3A03%3A43Z&amp;se=2029-09-20T05%3A37%3A53Z">
            <a:extLst>
              <a:ext uri="{FF2B5EF4-FFF2-40B4-BE49-F238E27FC236}">
                <a16:creationId xmlns="" xmlns:a16="http://schemas.microsoft.com/office/drawing/2014/main" id="{A8DED295-272B-4E42-ACF6-4E791640EC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4723194" y="1359236"/>
            <a:ext cx="1851026" cy="21815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231224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3F470FFB-17F7-7641-B7F4-AC0E82EA8A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7" name="Picture Placeholder 16">
            <a:extLst>
              <a:ext uri="{FF2B5EF4-FFF2-40B4-BE49-F238E27FC236}">
                <a16:creationId xmlns="" xmlns:a16="http://schemas.microsoft.com/office/drawing/2014/main" id="{D75A5C98-45B2-6A45-BF76-DA13A2B946E0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0" y="1292225"/>
            <a:ext cx="2971800" cy="1828800"/>
          </a:xfrm>
        </p:spPr>
      </p:pic>
      <p:pic>
        <p:nvPicPr>
          <p:cNvPr id="19" name="Picture Placeholder 18">
            <a:extLst>
              <a:ext uri="{FF2B5EF4-FFF2-40B4-BE49-F238E27FC236}">
                <a16:creationId xmlns="" xmlns:a16="http://schemas.microsoft.com/office/drawing/2014/main" id="{61E682A2-8997-FA46-8164-96AFDCB51C25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3084513" y="1292225"/>
            <a:ext cx="2971800" cy="1828800"/>
          </a:xfrm>
        </p:spPr>
      </p:pic>
      <p:pic>
        <p:nvPicPr>
          <p:cNvPr id="21" name="Picture Placeholder 20">
            <a:extLst>
              <a:ext uri="{FF2B5EF4-FFF2-40B4-BE49-F238E27FC236}">
                <a16:creationId xmlns="" xmlns:a16="http://schemas.microsoft.com/office/drawing/2014/main" id="{96989CE8-C7B4-0E45-8C30-64EDCB6D28C1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6167438" y="1292225"/>
            <a:ext cx="2971800" cy="1828800"/>
          </a:xfrm>
        </p:spPr>
      </p:pic>
      <p:pic>
        <p:nvPicPr>
          <p:cNvPr id="23" name="Picture Placeholder 22">
            <a:extLst>
              <a:ext uri="{FF2B5EF4-FFF2-40B4-BE49-F238E27FC236}">
                <a16:creationId xmlns="" xmlns:a16="http://schemas.microsoft.com/office/drawing/2014/main" id="{E888E78B-F756-854F-953E-8785DA40E503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5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0" y="3648075"/>
            <a:ext cx="2971800" cy="1828800"/>
          </a:xfrm>
        </p:spPr>
      </p:pic>
      <p:pic>
        <p:nvPicPr>
          <p:cNvPr id="25" name="Picture Placeholder 24">
            <a:extLst>
              <a:ext uri="{FF2B5EF4-FFF2-40B4-BE49-F238E27FC236}">
                <a16:creationId xmlns="" xmlns:a16="http://schemas.microsoft.com/office/drawing/2014/main" id="{295AC222-8D48-504E-ADF1-897AF212432A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6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3084513" y="3648075"/>
            <a:ext cx="2971800" cy="1828800"/>
          </a:xfrm>
        </p:spPr>
      </p:pic>
      <p:pic>
        <p:nvPicPr>
          <p:cNvPr id="27" name="Picture Placeholder 26">
            <a:extLst>
              <a:ext uri="{FF2B5EF4-FFF2-40B4-BE49-F238E27FC236}">
                <a16:creationId xmlns="" xmlns:a16="http://schemas.microsoft.com/office/drawing/2014/main" id="{1F4311FB-B7F3-314D-ADAA-BD46BAFED003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7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6167438" y="3648075"/>
            <a:ext cx="2971800" cy="1828800"/>
          </a:xfrm>
        </p:spPr>
      </p:pic>
      <p:sp>
        <p:nvSpPr>
          <p:cNvPr id="9" name="Title 8">
            <a:extLst>
              <a:ext uri="{FF2B5EF4-FFF2-40B4-BE49-F238E27FC236}">
                <a16:creationId xmlns="" xmlns:a16="http://schemas.microsoft.com/office/drawing/2014/main" id="{BE0A2E08-834B-1840-8958-4B5A58EF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Driven by Real-World Experience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111295C-3661-C345-80FD-7281B5A307BA}"/>
              </a:ext>
            </a:extLst>
          </p:cNvPr>
          <p:cNvSpPr txBox="1"/>
          <p:nvPr/>
        </p:nvSpPr>
        <p:spPr>
          <a:xfrm>
            <a:off x="-1" y="3120195"/>
            <a:ext cx="2971800" cy="435205"/>
          </a:xfrm>
          <a:prstGeom prst="rect">
            <a:avLst/>
          </a:prstGeom>
          <a:solidFill>
            <a:srgbClr val="0F787D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/>
                <a:cs typeface="Arial"/>
              </a:rPr>
              <a:t>Cooperative education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5F8BFEB-5CD6-B54B-B690-3A70F1D1AD14}"/>
              </a:ext>
            </a:extLst>
          </p:cNvPr>
          <p:cNvSpPr txBox="1"/>
          <p:nvPr/>
        </p:nvSpPr>
        <p:spPr>
          <a:xfrm>
            <a:off x="3079674" y="3120194"/>
            <a:ext cx="2971800" cy="435205"/>
          </a:xfrm>
          <a:prstGeom prst="rect">
            <a:avLst/>
          </a:prstGeom>
          <a:solidFill>
            <a:srgbClr val="DF7023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/>
                <a:cs typeface="Arial"/>
              </a:rPr>
              <a:t>Project-based learning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9A375B3-9AFD-1846-951C-9B28CB02F10F}"/>
              </a:ext>
            </a:extLst>
          </p:cNvPr>
          <p:cNvSpPr txBox="1"/>
          <p:nvPr/>
        </p:nvSpPr>
        <p:spPr>
          <a:xfrm>
            <a:off x="6175528" y="3120193"/>
            <a:ext cx="2971800" cy="435205"/>
          </a:xfrm>
          <a:prstGeom prst="rect">
            <a:avLst/>
          </a:prstGeom>
          <a:solidFill>
            <a:srgbClr val="8A0028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/>
                <a:cs typeface="Arial"/>
              </a:rPr>
              <a:t>Faculty-mentored research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DA8C60B-E9A0-694E-B520-3BF66692FAAB}"/>
              </a:ext>
            </a:extLst>
          </p:cNvPr>
          <p:cNvSpPr txBox="1"/>
          <p:nvPr/>
        </p:nvSpPr>
        <p:spPr>
          <a:xfrm>
            <a:off x="-1" y="5477474"/>
            <a:ext cx="2971800" cy="923326"/>
          </a:xfrm>
          <a:prstGeom prst="rect">
            <a:avLst/>
          </a:prstGeom>
          <a:solidFill>
            <a:srgbClr val="3A82C4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/>
                <a:cs typeface="Arial"/>
              </a:rPr>
              <a:t>Case studies drawn from industry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BA05FB0-23F7-D74B-A066-530DB35AA304}"/>
              </a:ext>
            </a:extLst>
          </p:cNvPr>
          <p:cNvSpPr txBox="1"/>
          <p:nvPr/>
        </p:nvSpPr>
        <p:spPr>
          <a:xfrm>
            <a:off x="3089428" y="5477474"/>
            <a:ext cx="2971800" cy="923326"/>
          </a:xfrm>
          <a:prstGeom prst="rect">
            <a:avLst/>
          </a:prstGeom>
          <a:solidFill>
            <a:srgbClr val="04316D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/>
                <a:cs typeface="Arial"/>
              </a:rPr>
              <a:t>Internships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230C7538-C9D9-2147-BD3B-800FE5F6CD3D}"/>
              </a:ext>
            </a:extLst>
          </p:cNvPr>
          <p:cNvSpPr txBox="1"/>
          <p:nvPr/>
        </p:nvSpPr>
        <p:spPr>
          <a:xfrm>
            <a:off x="6175528" y="5477474"/>
            <a:ext cx="2971800" cy="923326"/>
          </a:xfrm>
          <a:prstGeom prst="rect">
            <a:avLst/>
          </a:prstGeom>
          <a:solidFill>
            <a:srgbClr val="663F78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/>
                <a:cs typeface="Arial"/>
              </a:rPr>
              <a:t>Cross-disciplinary </a:t>
            </a:r>
            <a:r>
              <a:rPr lang="en-US" sz="1400" b="1" dirty="0">
                <a:solidFill>
                  <a:schemeClr val="bg1"/>
                </a:solidFill>
                <a:latin typeface="Arial"/>
                <a:cs typeface="Arial"/>
              </a:rPr>
              <a:t>collaboration</a:t>
            </a:r>
            <a:r>
              <a:rPr lang="en-US" sz="1600" b="1" dirty="0">
                <a:solidFill>
                  <a:schemeClr val="bg1"/>
                </a:solidFill>
                <a:latin typeface="Arial"/>
                <a:cs typeface="Arial"/>
              </a:rPr>
              <a:t>, reflective of real-world projects 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35299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174625" lvl="1" indent="-174625"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Introduced the first mechanical engineering degree in the U.S.</a:t>
            </a:r>
          </a:p>
          <a:p>
            <a:pPr marL="174625" lvl="1" indent="-174625"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Designed the steam ferry, the T-rail and the first American-built steam locomotive</a:t>
            </a:r>
          </a:p>
          <a:p>
            <a:pPr marL="174625" lvl="1" indent="-174625"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Built and operated the first U.S. commercial railroad</a:t>
            </a:r>
          </a:p>
          <a:p>
            <a:pPr marL="174625" lvl="1" indent="-174625"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Instrumental in developing U.S. patent law</a:t>
            </a:r>
          </a:p>
          <a:p>
            <a:pPr marL="174625" lvl="1" indent="-174625"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Created the America’s Cup racing series and designed and sailed the yacht </a:t>
            </a:r>
            <a:r>
              <a:rPr lang="en-US" sz="1600" i="1" dirty="0"/>
              <a:t>America</a:t>
            </a:r>
            <a:r>
              <a:rPr lang="en-US" sz="1600" dirty="0"/>
              <a:t>, the first winner of the Cup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Legacy of Innovation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27013" y="1006103"/>
            <a:ext cx="4639796" cy="753016"/>
          </a:xfrm>
        </p:spPr>
        <p:txBody>
          <a:bodyPr wrap="square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The Stevens family: The first family of American inventors</a:t>
            </a:r>
          </a:p>
        </p:txBody>
      </p:sp>
      <p:pic>
        <p:nvPicPr>
          <p:cNvPr id="7" name="Picture Placeholder 8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55033" y="1152956"/>
            <a:ext cx="1655064" cy="1988177"/>
          </a:xfrm>
          <a:prstGeom prst="rect">
            <a:avLst/>
          </a:prstGeom>
          <a:ln cmpd="sng">
            <a:noFill/>
            <a:miter lim="800000"/>
          </a:ln>
        </p:spPr>
      </p:pic>
      <p:pic>
        <p:nvPicPr>
          <p:cNvPr id="8" name="Picture Placeholder 2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-141" r="-141"/>
          <a:stretch>
            <a:fillRect/>
          </a:stretch>
        </p:blipFill>
        <p:spPr>
          <a:xfrm>
            <a:off x="5054600" y="3808487"/>
            <a:ext cx="1655763" cy="1970647"/>
          </a:xfrm>
          <a:prstGeom prst="rect">
            <a:avLst/>
          </a:prstGeom>
          <a:ln>
            <a:noFill/>
            <a:miter lim="800000"/>
          </a:ln>
        </p:spPr>
      </p:pic>
      <p:pic>
        <p:nvPicPr>
          <p:cNvPr id="9" name="Picture Placeholder 14" descr="Locomotive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7117786" y="3808487"/>
            <a:ext cx="1664074" cy="1973748"/>
          </a:xfrm>
          <a:prstGeom prst="rect">
            <a:avLst/>
          </a:prstGeom>
          <a:ln>
            <a:noFill/>
            <a:miter lim="800000"/>
          </a:ln>
        </p:spPr>
      </p:pic>
      <p:pic>
        <p:nvPicPr>
          <p:cNvPr id="10" name="Picture Placeholder 16"/>
          <p:cNvPicPr preferRelativeResize="0">
            <a:picLocks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7147330" y="1152956"/>
            <a:ext cx="1655064" cy="1988177"/>
          </a:xfrm>
          <a:prstGeom prst="rect">
            <a:avLst/>
          </a:prstGeom>
          <a:ln>
            <a:noFill/>
            <a:miter lim="800000"/>
          </a:ln>
        </p:spPr>
      </p:pic>
      <p:sp>
        <p:nvSpPr>
          <p:cNvPr id="11" name="TextBox 10"/>
          <p:cNvSpPr txBox="1"/>
          <p:nvPr/>
        </p:nvSpPr>
        <p:spPr>
          <a:xfrm>
            <a:off x="5062583" y="3176232"/>
            <a:ext cx="1712064" cy="230832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sz="1200" dirty="0">
                <a:solidFill>
                  <a:srgbClr val="002A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Edwin A. Stevens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49156" y="3176232"/>
            <a:ext cx="1994844" cy="230832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sz="1200" dirty="0">
                <a:solidFill>
                  <a:srgbClr val="002A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Colonel John Stevens III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72172" y="5804240"/>
            <a:ext cx="1702475" cy="230832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sz="1200" dirty="0">
                <a:solidFill>
                  <a:srgbClr val="002A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yacht </a:t>
            </a:r>
            <a:r>
              <a:rPr lang="en-US" sz="1200" i="1" dirty="0">
                <a:solidFill>
                  <a:srgbClr val="002A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America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47330" y="5804240"/>
            <a:ext cx="1708389" cy="415498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sz="1200" dirty="0">
                <a:solidFill>
                  <a:srgbClr val="002A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John Stevens’ original steam carriage</a:t>
            </a:r>
          </a:p>
        </p:txBody>
      </p:sp>
    </p:spTree>
    <p:extLst>
      <p:ext uri="{BB962C8B-B14F-4D97-AF65-F5344CB8AC3E}">
        <p14:creationId xmlns="" xmlns:p14="http://schemas.microsoft.com/office/powerpoint/2010/main" val="48680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27013" y="3715447"/>
            <a:ext cx="4242014" cy="2378445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Created the field of scientific management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Invented the Gantt Chart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Co-founded GM and Texas Instruments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Won a Nobel Prize for discovering the neutrino, a key component of the Big Bang theory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Once and Future Pioneers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 wrap="square"/>
          <a:lstStyle/>
          <a:p>
            <a:r>
              <a:rPr lang="en-US" dirty="0"/>
              <a:t>Stevens alumni have followed in the footsteps of the university’s founding family to become modern-day game-changers: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27391" y="3715447"/>
            <a:ext cx="4242014" cy="2378445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  Created the art form known as the mobile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Directed command, service and lunar module design for NASA’s Apollo moon missions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Invented the IMAP email protocol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Invented bubble wrap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0" y="1988956"/>
            <a:ext cx="1701210" cy="14139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3808479" y="1988955"/>
            <a:ext cx="2738992" cy="1418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-853"/>
          <a:stretch/>
        </p:blipFill>
        <p:spPr>
          <a:xfrm>
            <a:off x="1872720" y="1988956"/>
            <a:ext cx="1734832" cy="14181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6748398" y="1988956"/>
            <a:ext cx="2405628" cy="141395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949891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Stevens Leadership</a:t>
            </a:r>
          </a:p>
        </p:txBody>
      </p:sp>
      <p:pic>
        <p:nvPicPr>
          <p:cNvPr id="6" name="Picture Placeholder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3641052" y="1475137"/>
            <a:ext cx="1801570" cy="2194804"/>
          </a:xfrm>
          <a:prstGeom prst="rect">
            <a:avLst/>
          </a:prstGeom>
          <a:ln>
            <a:noFill/>
          </a:ln>
        </p:spPr>
      </p:pic>
      <p:pic>
        <p:nvPicPr>
          <p:cNvPr id="7" name="Picture Placeholder 3" descr="Nariman-Farvardin-potrait.ti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790575" y="1477958"/>
            <a:ext cx="1839913" cy="2189162"/>
          </a:xfrm>
          <a:prstGeom prst="rect">
            <a:avLst/>
          </a:prstGeom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705133" y="3808977"/>
            <a:ext cx="227143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Nariman Farvardin, President</a:t>
            </a:r>
          </a:p>
          <a:p>
            <a:r>
              <a:rPr lang="en-US" sz="1200" i="1" dirty="0">
                <a:solidFill>
                  <a:srgbClr val="002A4C"/>
                </a:solidFill>
                <a:latin typeface="Arial"/>
                <a:cs typeface="Arial"/>
              </a:rPr>
              <a:t>A distinguished higher education leader and accomplished researcher, entrepreneur and inventor in data communication, image coding and wireless communication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52182" y="3804047"/>
            <a:ext cx="21349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Christophe Pierre, Provost &amp; VP of Academic Affairs</a:t>
            </a:r>
          </a:p>
          <a:p>
            <a:r>
              <a:rPr lang="en-US" sz="1200" i="1" dirty="0">
                <a:solidFill>
                  <a:srgbClr val="002A4C"/>
                </a:solidFill>
                <a:latin typeface="Arial"/>
                <a:cs typeface="Arial"/>
              </a:rPr>
              <a:t>An accomplished academic administrator and an internationally acclaimed scholar in the fields of vibration and structural dynamics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05328" y="3793311"/>
            <a:ext cx="22766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Stephen T. Boswell, Chairman of the Board of Trustees</a:t>
            </a:r>
          </a:p>
          <a:p>
            <a:pPr marL="0" lvl="1"/>
            <a:r>
              <a:rPr lang="en-US" sz="1200" i="1" dirty="0">
                <a:solidFill>
                  <a:srgbClr val="002A4C"/>
                </a:solidFill>
                <a:latin typeface="Arial"/>
                <a:cs typeface="Arial"/>
              </a:rPr>
              <a:t>President and CEO of Boswell Engineering, co-founder of </a:t>
            </a:r>
            <a:r>
              <a:rPr lang="en-US" sz="1200" i="1" dirty="0" err="1">
                <a:solidFill>
                  <a:srgbClr val="002A4C"/>
                </a:solidFill>
                <a:latin typeface="Arial"/>
                <a:cs typeface="Arial"/>
              </a:rPr>
              <a:t>ConnectOne</a:t>
            </a:r>
            <a:r>
              <a:rPr lang="en-US" sz="1200" i="1" dirty="0">
                <a:solidFill>
                  <a:srgbClr val="002A4C"/>
                </a:solidFill>
                <a:latin typeface="Arial"/>
                <a:cs typeface="Arial"/>
              </a:rPr>
              <a:t> Bank and trustee of Hackensack Meridian Health</a:t>
            </a:r>
          </a:p>
        </p:txBody>
      </p:sp>
      <p:pic>
        <p:nvPicPr>
          <p:cNvPr id="11" name="Picture Placeholder 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6453185" y="1475137"/>
            <a:ext cx="1784507" cy="219480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1698603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Foundational Research Pillars</a:t>
            </a:r>
            <a:br>
              <a:rPr lang="en-US" dirty="0"/>
            </a:br>
            <a:r>
              <a:rPr lang="en-US" b="0" dirty="0"/>
              <a:t/>
            </a:r>
            <a:br>
              <a:rPr lang="en-US" b="0" dirty="0"/>
            </a:br>
            <a:endParaRPr lang="en-US" b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342901" y="1232760"/>
            <a:ext cx="2189825" cy="287464"/>
          </a:xfrm>
        </p:spPr>
        <p:txBody>
          <a:bodyPr lIns="0" tIns="0" rIns="0" bIns="0"/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b="1" dirty="0"/>
              <a:t>Areas of Focus:</a:t>
            </a:r>
          </a:p>
          <a:p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311150" y="1619252"/>
            <a:ext cx="8360062" cy="22547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1150" y="3988276"/>
            <a:ext cx="142240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/>
              <a:t>Artificial Intelligence, Machine Learning and Cybersecurity</a:t>
            </a:r>
          </a:p>
          <a:p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1794057" y="3988276"/>
            <a:ext cx="1187449" cy="15542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Biomedical Engineering, Healthcare and Life Sciences</a:t>
            </a:r>
          </a:p>
          <a:p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3086256" y="3988276"/>
            <a:ext cx="1187449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Complex Systems and Networks</a:t>
            </a:r>
          </a:p>
          <a:p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3755" y="3988276"/>
            <a:ext cx="103504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/>
              <a:t>Data Science and Information Systems</a:t>
            </a:r>
          </a:p>
          <a:p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5904962" y="3988276"/>
            <a:ext cx="1111249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Financial Systems and Technologies</a:t>
            </a:r>
          </a:p>
          <a:p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7352552" y="3988276"/>
            <a:ext cx="1193799" cy="8156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Resilience and Sustainability</a:t>
            </a:r>
          </a:p>
          <a:p>
            <a:endParaRPr lang="en-US" sz="16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751657" y="1520224"/>
            <a:ext cx="0" cy="3212072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4B7D5B05-4533-C344-91FE-4892EBADC4CA}"/>
              </a:ext>
            </a:extLst>
          </p:cNvPr>
          <p:cNvCxnSpPr/>
          <p:nvPr/>
        </p:nvCxnSpPr>
        <p:spPr>
          <a:xfrm>
            <a:off x="3051465" y="1520224"/>
            <a:ext cx="0" cy="3212072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EFDA1C36-25A6-CB4B-91CB-27C9BD015959}"/>
              </a:ext>
            </a:extLst>
          </p:cNvPr>
          <p:cNvCxnSpPr/>
          <p:nvPr/>
        </p:nvCxnSpPr>
        <p:spPr>
          <a:xfrm>
            <a:off x="4509971" y="1520224"/>
            <a:ext cx="0" cy="3212072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A5605156-5871-714C-8BA2-F28B75E3C4D7}"/>
              </a:ext>
            </a:extLst>
          </p:cNvPr>
          <p:cNvCxnSpPr/>
          <p:nvPr/>
        </p:nvCxnSpPr>
        <p:spPr>
          <a:xfrm>
            <a:off x="5862678" y="1520224"/>
            <a:ext cx="0" cy="3212072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25DEC1DD-11A5-504D-A9A1-095A3BC50851}"/>
              </a:ext>
            </a:extLst>
          </p:cNvPr>
          <p:cNvCxnSpPr/>
          <p:nvPr/>
        </p:nvCxnSpPr>
        <p:spPr>
          <a:xfrm>
            <a:off x="7283399" y="1520224"/>
            <a:ext cx="0" cy="3212072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">
            <a:extLst>
              <a:ext uri="{FF2B5EF4-FFF2-40B4-BE49-F238E27FC236}">
                <a16:creationId xmlns="" xmlns:a16="http://schemas.microsoft.com/office/drawing/2014/main" id="{6809DB13-C44E-2F4C-A7BD-E0A2190C74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5397332"/>
            <a:ext cx="6187747" cy="861775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More than $30.9 million in research expenditures in FY17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More than $42 million in research expenditures in FY18</a:t>
            </a:r>
          </a:p>
        </p:txBody>
      </p:sp>
    </p:spTree>
    <p:extLst>
      <p:ext uri="{BB962C8B-B14F-4D97-AF65-F5344CB8AC3E}">
        <p14:creationId xmlns="" xmlns:p14="http://schemas.microsoft.com/office/powerpoint/2010/main" val="309788809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0F787D"/>
      </a:accent5>
      <a:accent6>
        <a:srgbClr val="DF702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46200</TotalTime>
  <Words>1463</Words>
  <Application>Microsoft Office PowerPoint</Application>
  <PresentationFormat>On-screen Show (4:3)</PresentationFormat>
  <Paragraphs>306</Paragraphs>
  <Slides>24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9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Cover Slides</vt:lpstr>
      <vt:lpstr>Content - No Photos</vt:lpstr>
      <vt:lpstr>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Slide 1</vt:lpstr>
      <vt:lpstr>Slide 2</vt:lpstr>
      <vt:lpstr>A Student-Centric, Technological Research University</vt:lpstr>
      <vt:lpstr>Technology-Focused, Broad Reach</vt:lpstr>
      <vt:lpstr>Driven by Real-World Experience</vt:lpstr>
      <vt:lpstr>Legacy of Innovation</vt:lpstr>
      <vt:lpstr>Once and Future Pioneers</vt:lpstr>
      <vt:lpstr>Stevens Leadership</vt:lpstr>
      <vt:lpstr>Foundational Research Pillars  </vt:lpstr>
      <vt:lpstr>University Facts</vt:lpstr>
      <vt:lpstr>National Rankings and Recognition</vt:lpstr>
      <vt:lpstr>National Program Rankings</vt:lpstr>
      <vt:lpstr>A University on the Rise</vt:lpstr>
      <vt:lpstr>Lifelong Returns</vt:lpstr>
      <vt:lpstr>Stevens in the News</vt:lpstr>
      <vt:lpstr>Global Reach</vt:lpstr>
      <vt:lpstr>The Stevens Alumni Network</vt:lpstr>
      <vt:lpstr>Athletics</vt:lpstr>
      <vt:lpstr>Slide 19</vt:lpstr>
      <vt:lpstr>Research Centers and Labs</vt:lpstr>
      <vt:lpstr>The Stevens Venture Center:  Fueling Entrepreneurship</vt:lpstr>
      <vt:lpstr>Shaping the Future</vt:lpstr>
      <vt:lpstr>National Centers of Excellence</vt:lpstr>
      <vt:lpstr>Slide 24</vt:lpstr>
    </vt:vector>
  </TitlesOfParts>
  <Company>Stevens Institute of Technology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Vidya Maiya</cp:lastModifiedBy>
  <cp:revision>1291</cp:revision>
  <cp:lastPrinted>2019-10-04T20:58:21Z</cp:lastPrinted>
  <dcterms:created xsi:type="dcterms:W3CDTF">2013-11-01T14:42:31Z</dcterms:created>
  <dcterms:modified xsi:type="dcterms:W3CDTF">2019-12-02T21:21:54Z</dcterms:modified>
</cp:coreProperties>
</file>